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74" r:id="rId3"/>
    <p:sldId id="257" r:id="rId4"/>
    <p:sldId id="275" r:id="rId5"/>
    <p:sldId id="278" r:id="rId6"/>
    <p:sldId id="276" r:id="rId7"/>
    <p:sldId id="280" r:id="rId8"/>
    <p:sldId id="279" r:id="rId9"/>
    <p:sldId id="258" r:id="rId10"/>
    <p:sldId id="259" r:id="rId11"/>
    <p:sldId id="260"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948"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47598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045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111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013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6994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2823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644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692205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745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9730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9295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gradFill rotWithShape="0">
            <a:gsLst>
              <a:gs pos="0">
                <a:srgbClr val="66B3FF"/>
              </a:gs>
              <a:gs pos="100000">
                <a:srgbClr val="0033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342900" indent="-342900" algn="l" rtl="0" eaLnBrk="0" fontAlgn="base" hangingPunct="0">
        <a:spcBef>
          <a:spcPct val="20000"/>
        </a:spcBef>
        <a:spcAft>
          <a:spcPct val="0"/>
        </a:spcAft>
        <a:buChar char="•"/>
        <a:defRPr sz="3200">
          <a:solidFill>
            <a:schemeClr val="tx1"/>
          </a:solidFill>
          <a:latin typeface="+mn-lt"/>
        </a:defRPr>
      </a:lvl2pPr>
      <a:lvl3pPr marL="342900" indent="-342900" algn="l" rtl="0" eaLnBrk="0" fontAlgn="base" hangingPunct="0">
        <a:spcBef>
          <a:spcPct val="20000"/>
        </a:spcBef>
        <a:spcAft>
          <a:spcPct val="0"/>
        </a:spcAft>
        <a:buChar char="•"/>
        <a:defRPr sz="3200">
          <a:solidFill>
            <a:schemeClr val="tx1"/>
          </a:solidFill>
          <a:latin typeface="+mn-lt"/>
        </a:defRPr>
      </a:lvl3pPr>
      <a:lvl4pPr marL="342900" indent="-342900" algn="l" rtl="0" eaLnBrk="0" fontAlgn="base" hangingPunct="0">
        <a:spcBef>
          <a:spcPct val="20000"/>
        </a:spcBef>
        <a:spcAft>
          <a:spcPct val="0"/>
        </a:spcAft>
        <a:buChar char="•"/>
        <a:defRPr sz="3200">
          <a:solidFill>
            <a:schemeClr val="tx1"/>
          </a:solidFill>
          <a:latin typeface="+mn-lt"/>
        </a:defRPr>
      </a:lvl4pPr>
      <a:lvl5pPr marL="342900" indent="-342900" algn="l" rtl="0" eaLnBrk="0" fontAlgn="base" hangingPunct="0">
        <a:spcBef>
          <a:spcPct val="20000"/>
        </a:spcBef>
        <a:spcAft>
          <a:spcPct val="0"/>
        </a:spcAft>
        <a:buChar char="•"/>
        <a:defRPr sz="3200">
          <a:solidFill>
            <a:schemeClr val="tx1"/>
          </a:solidFill>
          <a:latin typeface="+mn-lt"/>
        </a:defRPr>
      </a:lvl5pPr>
      <a:lvl6pPr marL="800100" indent="-342900" algn="l" rtl="0" eaLnBrk="0" fontAlgn="base" hangingPunct="0">
        <a:spcBef>
          <a:spcPct val="20000"/>
        </a:spcBef>
        <a:spcAft>
          <a:spcPct val="0"/>
        </a:spcAft>
        <a:buChar char="•"/>
        <a:defRPr sz="3200">
          <a:solidFill>
            <a:schemeClr val="tx1"/>
          </a:solidFill>
          <a:latin typeface="+mn-lt"/>
        </a:defRPr>
      </a:lvl6pPr>
      <a:lvl7pPr marL="1257300" indent="-342900" algn="l" rtl="0" eaLnBrk="0" fontAlgn="base" hangingPunct="0">
        <a:spcBef>
          <a:spcPct val="20000"/>
        </a:spcBef>
        <a:spcAft>
          <a:spcPct val="0"/>
        </a:spcAft>
        <a:buChar char="•"/>
        <a:defRPr sz="3200">
          <a:solidFill>
            <a:schemeClr val="tx1"/>
          </a:solidFill>
          <a:latin typeface="+mn-lt"/>
        </a:defRPr>
      </a:lvl7pPr>
      <a:lvl8pPr marL="1714500" indent="-342900" algn="l" rtl="0" eaLnBrk="0" fontAlgn="base" hangingPunct="0">
        <a:spcBef>
          <a:spcPct val="20000"/>
        </a:spcBef>
        <a:spcAft>
          <a:spcPct val="0"/>
        </a:spcAft>
        <a:buChar char="•"/>
        <a:defRPr sz="3200">
          <a:solidFill>
            <a:schemeClr val="tx1"/>
          </a:solidFill>
          <a:latin typeface="+mn-lt"/>
        </a:defRPr>
      </a:lvl8pPr>
      <a:lvl9pPr marL="2171700" indent="-342900" algn="l" rtl="0" eaLnBrk="0" fontAlgn="base" hangingPunct="0">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bwMode="auto">
          <a:xfrm>
            <a:off x="228600" y="1870075"/>
            <a:ext cx="8653463" cy="738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800" b="1" dirty="0">
                <a:solidFill>
                  <a:srgbClr val="FFFFFF"/>
                </a:solidFill>
                <a:latin typeface="Times New Roman" panose="02020603050405020304" pitchFamily="18" charset="0"/>
              </a:rPr>
              <a:t>Hume</a:t>
            </a:r>
          </a:p>
        </p:txBody>
      </p:sp>
      <p:sp>
        <p:nvSpPr>
          <p:cNvPr id="2051" name="Rectangle 3"/>
          <p:cNvSpPr>
            <a:spLocks noChangeArrowheads="1"/>
          </p:cNvSpPr>
          <p:nvPr/>
        </p:nvSpPr>
        <p:spPr bwMode="auto">
          <a:xfrm>
            <a:off x="263525" y="2763838"/>
            <a:ext cx="8583613" cy="349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052" name="Freeform 4"/>
          <p:cNvSpPr>
            <a:spLocks noChangeArrowheads="1"/>
          </p:cNvSpPr>
          <p:nvPr/>
        </p:nvSpPr>
        <p:spPr bwMode="auto">
          <a:xfrm>
            <a:off x="228600" y="2728913"/>
            <a:ext cx="8653463" cy="104775"/>
          </a:xfrm>
          <a:custGeom>
            <a:avLst/>
            <a:gdLst>
              <a:gd name="T0" fmla="*/ 0 w 5451"/>
              <a:gd name="T1" fmla="*/ 2147483646 h 66"/>
              <a:gd name="T2" fmla="*/ 2147483646 w 5451"/>
              <a:gd name="T3" fmla="*/ 2147483646 h 66"/>
              <a:gd name="T4" fmla="*/ 2147483646 w 5451"/>
              <a:gd name="T5" fmla="*/ 0 h 66"/>
              <a:gd name="T6" fmla="*/ 2147483646 w 5451"/>
              <a:gd name="T7" fmla="*/ 2147483646 h 66"/>
              <a:gd name="T8" fmla="*/ 2147483646 w 5451"/>
              <a:gd name="T9" fmla="*/ 2147483646 h 66"/>
              <a:gd name="T10" fmla="*/ 2147483646 w 5451"/>
              <a:gd name="T11" fmla="*/ 2147483646 h 66"/>
              <a:gd name="T12" fmla="*/ 0 w 5451"/>
              <a:gd name="T13" fmla="*/ 2147483646 h 66"/>
              <a:gd name="T14" fmla="*/ 0 60000 65536"/>
              <a:gd name="T15" fmla="*/ 0 60000 65536"/>
              <a:gd name="T16" fmla="*/ 0 60000 65536"/>
              <a:gd name="T17" fmla="*/ 0 60000 65536"/>
              <a:gd name="T18" fmla="*/ 0 60000 65536"/>
              <a:gd name="T19" fmla="*/ 0 60000 65536"/>
              <a:gd name="T20" fmla="*/ 0 60000 65536"/>
              <a:gd name="T21" fmla="*/ 0 w 5451"/>
              <a:gd name="T22" fmla="*/ 0 h 66"/>
              <a:gd name="T23" fmla="*/ 5451 w 5451"/>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51" h="66">
                <a:moveTo>
                  <a:pt x="0" y="66"/>
                </a:moveTo>
                <a:lnTo>
                  <a:pt x="5451" y="66"/>
                </a:lnTo>
                <a:lnTo>
                  <a:pt x="5451" y="0"/>
                </a:lnTo>
                <a:lnTo>
                  <a:pt x="5429" y="22"/>
                </a:lnTo>
                <a:lnTo>
                  <a:pt x="5429" y="44"/>
                </a:lnTo>
                <a:lnTo>
                  <a:pt x="22" y="44"/>
                </a:lnTo>
                <a:lnTo>
                  <a:pt x="0" y="66"/>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3" name="Freeform 5"/>
          <p:cNvSpPr>
            <a:spLocks noChangeArrowheads="1"/>
          </p:cNvSpPr>
          <p:nvPr/>
        </p:nvSpPr>
        <p:spPr bwMode="auto">
          <a:xfrm>
            <a:off x="228600" y="2728913"/>
            <a:ext cx="8653463" cy="104775"/>
          </a:xfrm>
          <a:custGeom>
            <a:avLst/>
            <a:gdLst>
              <a:gd name="T0" fmla="*/ 0 w 5451"/>
              <a:gd name="T1" fmla="*/ 2147483646 h 66"/>
              <a:gd name="T2" fmla="*/ 0 w 5451"/>
              <a:gd name="T3" fmla="*/ 0 h 66"/>
              <a:gd name="T4" fmla="*/ 2147483646 w 5451"/>
              <a:gd name="T5" fmla="*/ 0 h 66"/>
              <a:gd name="T6" fmla="*/ 2147483646 w 5451"/>
              <a:gd name="T7" fmla="*/ 2147483646 h 66"/>
              <a:gd name="T8" fmla="*/ 2147483646 w 5451"/>
              <a:gd name="T9" fmla="*/ 2147483646 h 66"/>
              <a:gd name="T10" fmla="*/ 2147483646 w 5451"/>
              <a:gd name="T11" fmla="*/ 2147483646 h 66"/>
              <a:gd name="T12" fmla="*/ 0 w 5451"/>
              <a:gd name="T13" fmla="*/ 2147483646 h 66"/>
              <a:gd name="T14" fmla="*/ 0 60000 65536"/>
              <a:gd name="T15" fmla="*/ 0 60000 65536"/>
              <a:gd name="T16" fmla="*/ 0 60000 65536"/>
              <a:gd name="T17" fmla="*/ 0 60000 65536"/>
              <a:gd name="T18" fmla="*/ 0 60000 65536"/>
              <a:gd name="T19" fmla="*/ 0 60000 65536"/>
              <a:gd name="T20" fmla="*/ 0 60000 65536"/>
              <a:gd name="T21" fmla="*/ 0 w 5451"/>
              <a:gd name="T22" fmla="*/ 0 h 66"/>
              <a:gd name="T23" fmla="*/ 5451 w 5451"/>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51" h="66">
                <a:moveTo>
                  <a:pt x="0" y="66"/>
                </a:moveTo>
                <a:lnTo>
                  <a:pt x="0" y="0"/>
                </a:lnTo>
                <a:lnTo>
                  <a:pt x="5451" y="0"/>
                </a:lnTo>
                <a:lnTo>
                  <a:pt x="5429" y="22"/>
                </a:lnTo>
                <a:lnTo>
                  <a:pt x="22" y="22"/>
                </a:lnTo>
                <a:lnTo>
                  <a:pt x="22" y="44"/>
                </a:lnTo>
                <a:lnTo>
                  <a:pt x="0" y="66"/>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4" name="Rectangle 6"/>
          <p:cNvSpPr>
            <a:spLocks noGrp="1" noChangeArrowheads="1"/>
          </p:cNvSpPr>
          <p:nvPr>
            <p:ph type="subTitle" idx="4294967295"/>
          </p:nvPr>
        </p:nvSpPr>
        <p:spPr bwMode="auto">
          <a:xfrm>
            <a:off x="227013" y="2990850"/>
            <a:ext cx="8655050" cy="4302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800" dirty="0">
                <a:solidFill>
                  <a:srgbClr val="CCE6FF"/>
                </a:solidFill>
                <a:latin typeface="Times New Roman" panose="02020603050405020304" pitchFamily="18" charset="0"/>
              </a:rPr>
              <a:t>Revised/Updated </a:t>
            </a:r>
            <a:r>
              <a:rPr lang="en-US" altLang="en-US" sz="2800" dirty="0" err="1">
                <a:solidFill>
                  <a:srgbClr val="CCE6FF"/>
                </a:solidFill>
                <a:latin typeface="Times New Roman" panose="02020603050405020304" pitchFamily="18" charset="0"/>
              </a:rPr>
              <a:t>Lockean</a:t>
            </a:r>
            <a:r>
              <a:rPr lang="en-US" altLang="en-US" sz="2800" dirty="0">
                <a:solidFill>
                  <a:srgbClr val="CCE6FF"/>
                </a:solidFill>
                <a:latin typeface="Times New Roman" panose="02020603050405020304" pitchFamily="18" charset="0"/>
              </a:rPr>
              <a:t> Empiricism</a:t>
            </a:r>
          </a:p>
        </p:txBody>
      </p:sp>
    </p:spTree>
  </p:cSld>
  <p:clrMapOvr>
    <a:masterClrMapping/>
  </p:clrMapOvr>
  <p:transition advClick="0">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idx="4294967295"/>
          </p:nvPr>
        </p:nvSpPr>
        <p:spPr bwMode="auto">
          <a:xfrm>
            <a:off x="204787" y="356298"/>
            <a:ext cx="8675688"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2800" b="1" dirty="0">
                <a:solidFill>
                  <a:srgbClr val="FFFFFF"/>
                </a:solidFill>
                <a:latin typeface="Times New Roman" panose="02020603050405020304" pitchFamily="18" charset="0"/>
              </a:rPr>
              <a:t>Consequences of the Association Principle</a:t>
            </a:r>
          </a:p>
        </p:txBody>
      </p:sp>
      <p:sp>
        <p:nvSpPr>
          <p:cNvPr id="9219" name="Rectangle 3"/>
          <p:cNvSpPr>
            <a:spLocks noChangeArrowheads="1"/>
          </p:cNvSpPr>
          <p:nvPr/>
        </p:nvSpPr>
        <p:spPr bwMode="auto">
          <a:xfrm>
            <a:off x="250825" y="976634"/>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9220" name="Freeform 4"/>
          <p:cNvSpPr>
            <a:spLocks noChangeArrowheads="1"/>
          </p:cNvSpPr>
          <p:nvPr/>
        </p:nvSpPr>
        <p:spPr bwMode="auto">
          <a:xfrm>
            <a:off x="269700" y="841136"/>
            <a:ext cx="8675688" cy="68263"/>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 name="T21" fmla="*/ 0 w 5465"/>
              <a:gd name="T22" fmla="*/ 0 h 43"/>
              <a:gd name="T23" fmla="*/ 5465 w 546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1" name="Freeform 5"/>
          <p:cNvSpPr>
            <a:spLocks noChangeArrowheads="1"/>
          </p:cNvSpPr>
          <p:nvPr/>
        </p:nvSpPr>
        <p:spPr bwMode="auto">
          <a:xfrm>
            <a:off x="276691" y="828202"/>
            <a:ext cx="8675688" cy="68263"/>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 name="T21" fmla="*/ 0 w 5465"/>
              <a:gd name="T22" fmla="*/ 0 h 43"/>
              <a:gd name="T23" fmla="*/ 5465 w 546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2" name="Rectangle 6"/>
          <p:cNvSpPr>
            <a:spLocks noGrp="1" noChangeArrowheads="1"/>
          </p:cNvSpPr>
          <p:nvPr>
            <p:ph type="subTitle" idx="4294967295"/>
          </p:nvPr>
        </p:nvSpPr>
        <p:spPr bwMode="auto">
          <a:xfrm>
            <a:off x="204787" y="1053881"/>
            <a:ext cx="8678862" cy="110799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400" b="1" dirty="0">
                <a:solidFill>
                  <a:srgbClr val="FFFFFF"/>
                </a:solidFill>
                <a:latin typeface="Times New Roman" panose="02020603050405020304" pitchFamily="18" charset="0"/>
              </a:rPr>
              <a:t>All connections between impressions or their copies (ideas) are generated by the imagination, either by habit (the passive aspect of imagination) or invention (the active aspect).</a:t>
            </a:r>
            <a:endParaRPr lang="en-US" altLang="en-US" sz="2400" dirty="0">
              <a:solidFill>
                <a:srgbClr val="CCE6FF"/>
              </a:solidFill>
              <a:latin typeface="Times New Roman" panose="02020603050405020304" pitchFamily="18" charset="0"/>
            </a:endParaRPr>
          </a:p>
        </p:txBody>
      </p:sp>
      <p:sp>
        <p:nvSpPr>
          <p:cNvPr id="9223" name="Text Box 7"/>
          <p:cNvSpPr txBox="1">
            <a:spLocks noChangeArrowheads="1"/>
          </p:cNvSpPr>
          <p:nvPr/>
        </p:nvSpPr>
        <p:spPr bwMode="auto">
          <a:xfrm>
            <a:off x="187310" y="2306359"/>
            <a:ext cx="8675688"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a:defRPr>
                <a:solidFill>
                  <a:schemeClr val="tx1"/>
                </a:solidFill>
                <a:latin typeface="Arial" panose="020B0604020202020204" pitchFamily="34" charset="0"/>
              </a:defRPr>
            </a:lvl1pPr>
            <a:lvl2pPr marL="742950" indent="-285750" defTabSz="381000">
              <a:defRPr>
                <a:solidFill>
                  <a:schemeClr val="tx1"/>
                </a:solidFill>
                <a:latin typeface="Arial" panose="020B0604020202020204" pitchFamily="34" charset="0"/>
              </a:defRPr>
            </a:lvl2pPr>
            <a:lvl3pPr marL="1143000" indent="-228600" defTabSz="381000">
              <a:defRPr>
                <a:solidFill>
                  <a:schemeClr val="tx1"/>
                </a:solidFill>
                <a:latin typeface="Arial" panose="020B0604020202020204" pitchFamily="34" charset="0"/>
              </a:defRPr>
            </a:lvl3pPr>
            <a:lvl4pPr marL="1600200" indent="-228600" defTabSz="381000">
              <a:defRPr>
                <a:solidFill>
                  <a:schemeClr val="tx1"/>
                </a:solidFill>
                <a:latin typeface="Arial" panose="020B0604020202020204" pitchFamily="34" charset="0"/>
              </a:defRPr>
            </a:lvl4pPr>
            <a:lvl5pPr marL="2057400" indent="-228600" defTabSz="38100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solidFill>
                  <a:srgbClr val="FFFFFF"/>
                </a:solidFill>
                <a:latin typeface="Times New Roman" panose="02020603050405020304" pitchFamily="18" charset="0"/>
              </a:rPr>
              <a:t>In reality, associations themselves are only </a:t>
            </a:r>
            <a:r>
              <a:rPr lang="en-US" altLang="en-US" sz="2400" i="1" dirty="0">
                <a:solidFill>
                  <a:srgbClr val="FFFFFF"/>
                </a:solidFill>
                <a:latin typeface="Times New Roman" panose="02020603050405020304" pitchFamily="18" charset="0"/>
              </a:rPr>
              <a:t>habits of mind</a:t>
            </a:r>
            <a:r>
              <a:rPr lang="en-US" altLang="en-US" sz="2400" dirty="0">
                <a:solidFill>
                  <a:srgbClr val="FFFFFF"/>
                </a:solidFill>
                <a:latin typeface="Times New Roman" panose="02020603050405020304" pitchFamily="18" charset="0"/>
              </a:rPr>
              <a:t>. If I encounter something like the smell of smoke, my mind immediately moves to the thought of fire (for example) </a:t>
            </a:r>
            <a:r>
              <a:rPr lang="en-US" altLang="en-US" sz="2400" i="1" dirty="0">
                <a:solidFill>
                  <a:srgbClr val="FFFFFF"/>
                </a:solidFill>
                <a:latin typeface="Times New Roman" panose="02020603050405020304" pitchFamily="18" charset="0"/>
              </a:rPr>
              <a:t>by force of habit</a:t>
            </a:r>
            <a:r>
              <a:rPr lang="en-US" altLang="en-US" sz="2400" dirty="0">
                <a:solidFill>
                  <a:srgbClr val="FFFFFF"/>
                </a:solidFill>
                <a:latin typeface="Times New Roman" panose="02020603050405020304" pitchFamily="18" charset="0"/>
              </a:rPr>
              <a:t>. This is a result of the action of the passive imagination that created links between my idea of smoke and my idea of fire, links that became stronger and stronger as I repeatedly witnessed fire followed immediately in time, and/or close together in (perceived) space. The strength of the association grows with constant conjunction (repetition of the same pairs of impressions that end up associated with the same two ideas: smoke + fire). Like Pavlov’s dog, if I see smoke, I cannot help but expect fire, just as the sound of the bell caused the dog to salivate in anticipation of the good to come.</a:t>
            </a: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22">
                                            <p:txEl>
                                              <p:pRg st="0" end="0"/>
                                            </p:txEl>
                                          </p:spTgt>
                                        </p:tgtEl>
                                        <p:attrNameLst>
                                          <p:attrName>style.visibility</p:attrName>
                                        </p:attrNameLst>
                                      </p:cBhvr>
                                      <p:to>
                                        <p:strVal val="visible"/>
                                      </p:to>
                                    </p:set>
                                    <p:anim calcmode="lin" valueType="num">
                                      <p:cBhvr additive="base">
                                        <p:cTn id="13" dur="500" fill="hold"/>
                                        <p:tgtEl>
                                          <p:spTgt spid="922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23">
                                            <p:txEl>
                                              <p:pRg st="0" end="0"/>
                                            </p:txEl>
                                          </p:spTgt>
                                        </p:tgtEl>
                                        <p:attrNameLst>
                                          <p:attrName>style.visibility</p:attrName>
                                        </p:attrNameLst>
                                      </p:cBhvr>
                                      <p:to>
                                        <p:strVal val="visible"/>
                                      </p:to>
                                    </p:set>
                                    <p:anim calcmode="lin" valueType="num">
                                      <p:cBhvr additive="base">
                                        <p:cTn id="19" dur="500" fill="hold"/>
                                        <p:tgtEl>
                                          <p:spTgt spid="922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2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idx="4294967295"/>
          </p:nvPr>
        </p:nvSpPr>
        <p:spPr bwMode="auto">
          <a:xfrm>
            <a:off x="216671" y="395394"/>
            <a:ext cx="8675688" cy="7386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2400" b="1" dirty="0">
                <a:solidFill>
                  <a:srgbClr val="FFFFFF"/>
                </a:solidFill>
                <a:latin typeface="Times New Roman" panose="02020603050405020304" pitchFamily="18" charset="0"/>
              </a:rPr>
              <a:t>Upshot: Thru Association the Mind is</a:t>
            </a:r>
            <a:br>
              <a:rPr lang="en-US" altLang="en-US" sz="2400" b="1" dirty="0">
                <a:solidFill>
                  <a:srgbClr val="FFFFFF"/>
                </a:solidFill>
                <a:latin typeface="Times New Roman" panose="02020603050405020304" pitchFamily="18" charset="0"/>
              </a:rPr>
            </a:br>
            <a:r>
              <a:rPr lang="en-US" altLang="en-US" sz="2400" b="1" dirty="0">
                <a:solidFill>
                  <a:srgbClr val="FFFFFF"/>
                </a:solidFill>
                <a:latin typeface="Times New Roman" panose="02020603050405020304" pitchFamily="18" charset="0"/>
              </a:rPr>
              <a:t>“Spreading” over the world of phenomena</a:t>
            </a:r>
          </a:p>
        </p:txBody>
      </p:sp>
      <p:sp>
        <p:nvSpPr>
          <p:cNvPr id="10243" name="Rectangle 3"/>
          <p:cNvSpPr>
            <a:spLocks noChangeArrowheads="1"/>
          </p:cNvSpPr>
          <p:nvPr/>
        </p:nvSpPr>
        <p:spPr bwMode="auto">
          <a:xfrm>
            <a:off x="250825" y="1260475"/>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44" name="Freeform 4"/>
          <p:cNvSpPr>
            <a:spLocks noChangeArrowheads="1"/>
          </p:cNvSpPr>
          <p:nvPr/>
        </p:nvSpPr>
        <p:spPr bwMode="auto">
          <a:xfrm>
            <a:off x="228600" y="1238250"/>
            <a:ext cx="8675688" cy="68263"/>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 name="T21" fmla="*/ 0 w 5465"/>
              <a:gd name="T22" fmla="*/ 0 h 43"/>
              <a:gd name="T23" fmla="*/ 5465 w 546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45" name="Freeform 5"/>
          <p:cNvSpPr>
            <a:spLocks noChangeArrowheads="1"/>
          </p:cNvSpPr>
          <p:nvPr/>
        </p:nvSpPr>
        <p:spPr bwMode="auto">
          <a:xfrm>
            <a:off x="228600" y="1238250"/>
            <a:ext cx="8675688" cy="68263"/>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 name="T21" fmla="*/ 0 w 5465"/>
              <a:gd name="T22" fmla="*/ 0 h 43"/>
              <a:gd name="T23" fmla="*/ 5465 w 546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46" name="Text Box 7"/>
          <p:cNvSpPr txBox="1">
            <a:spLocks noChangeArrowheads="1"/>
          </p:cNvSpPr>
          <p:nvPr/>
        </p:nvSpPr>
        <p:spPr bwMode="auto">
          <a:xfrm>
            <a:off x="196850" y="1423988"/>
            <a:ext cx="8675688" cy="5124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a:defRPr>
                <a:solidFill>
                  <a:schemeClr val="tx1"/>
                </a:solidFill>
                <a:latin typeface="Arial" panose="020B0604020202020204" pitchFamily="34" charset="0"/>
              </a:defRPr>
            </a:lvl1pPr>
            <a:lvl2pPr marL="742950" indent="-285750" defTabSz="381000">
              <a:defRPr>
                <a:solidFill>
                  <a:schemeClr val="tx1"/>
                </a:solidFill>
                <a:latin typeface="Arial" panose="020B0604020202020204" pitchFamily="34" charset="0"/>
              </a:defRPr>
            </a:lvl2pPr>
            <a:lvl3pPr marL="1143000" indent="-228600" defTabSz="381000">
              <a:defRPr>
                <a:solidFill>
                  <a:schemeClr val="tx1"/>
                </a:solidFill>
                <a:latin typeface="Arial" panose="020B0604020202020204" pitchFamily="34" charset="0"/>
              </a:defRPr>
            </a:lvl3pPr>
            <a:lvl4pPr marL="1600200" indent="-228600" defTabSz="381000">
              <a:defRPr>
                <a:solidFill>
                  <a:schemeClr val="tx1"/>
                </a:solidFill>
                <a:latin typeface="Arial" panose="020B0604020202020204" pitchFamily="34" charset="0"/>
              </a:defRPr>
            </a:lvl4pPr>
            <a:lvl5pPr marL="2057400" indent="-228600" defTabSz="38100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200" dirty="0"/>
              <a:t>Which is just to say that the mind </a:t>
            </a:r>
            <a:r>
              <a:rPr lang="en-US" altLang="en-US" sz="2200" i="1" dirty="0"/>
              <a:t>is the source </a:t>
            </a:r>
            <a:r>
              <a:rPr lang="en-US" altLang="en-US" sz="2200" dirty="0"/>
              <a:t>of the </a:t>
            </a:r>
            <a:r>
              <a:rPr lang="en-US" altLang="en-US" sz="2200" i="1" dirty="0"/>
              <a:t>fundamental structure of the world</a:t>
            </a:r>
            <a:r>
              <a:rPr lang="en-US" altLang="en-US" sz="2200" dirty="0"/>
              <a:t> of our experience (because it makes all </a:t>
            </a:r>
            <a:r>
              <a:rPr lang="en-US" altLang="en-US" sz="2200" b="1" dirty="0"/>
              <a:t>relations among ideas and impressions possible </a:t>
            </a:r>
            <a:r>
              <a:rPr lang="en-US" altLang="en-US" sz="2200" i="1" dirty="0"/>
              <a:t>[without which, no intelligible experience would be possible!]</a:t>
            </a:r>
            <a:r>
              <a:rPr lang="en-US" altLang="en-US" sz="2200" dirty="0"/>
              <a:t>)</a:t>
            </a:r>
          </a:p>
          <a:p>
            <a:pPr algn="ctr">
              <a:spcBef>
                <a:spcPts val="600"/>
              </a:spcBef>
            </a:pPr>
            <a:r>
              <a:rPr lang="en-US" altLang="en-US" sz="2200" b="1" dirty="0"/>
              <a:t>This is a brand-new kind of Idealism.</a:t>
            </a:r>
          </a:p>
          <a:p>
            <a:pPr algn="ctr">
              <a:spcBef>
                <a:spcPts val="600"/>
              </a:spcBef>
            </a:pPr>
            <a:r>
              <a:rPr lang="en-US" altLang="en-US" sz="2200" dirty="0"/>
              <a:t>Another thing to notice: </a:t>
            </a:r>
            <a:r>
              <a:rPr lang="en-US" altLang="en-US" sz="2200" i="1" u="sng" dirty="0"/>
              <a:t>relations of cause and effect</a:t>
            </a:r>
            <a:r>
              <a:rPr lang="en-US" altLang="en-US" sz="2200" dirty="0"/>
              <a:t> are exactly like these relations among incoming impressions that come close together in time, space, resemble each other and are constantly conjoined in experience (such that we think of them as </a:t>
            </a:r>
            <a:r>
              <a:rPr lang="en-US" altLang="en-US" sz="2200" i="1" dirty="0"/>
              <a:t>necessarily connected</a:t>
            </a:r>
            <a:r>
              <a:rPr lang="en-US" altLang="en-US" sz="2200" dirty="0"/>
              <a:t>).</a:t>
            </a:r>
          </a:p>
          <a:p>
            <a:pPr algn="ctr">
              <a:spcBef>
                <a:spcPts val="600"/>
              </a:spcBef>
            </a:pPr>
            <a:r>
              <a:rPr lang="en-US" altLang="en-US" sz="2200" dirty="0"/>
              <a:t>We now are ready to look at Hume’s empiricist critique of the rationalist conception of the relation between cause and effect, which is the foundation for the Principle of Sufficient Reason.</a:t>
            </a:r>
          </a:p>
          <a:p>
            <a:pPr algn="ctr">
              <a:spcBef>
                <a:spcPts val="600"/>
              </a:spcBef>
            </a:pPr>
            <a:r>
              <a:rPr lang="en-US" altLang="en-US" sz="2200" b="1" dirty="0"/>
              <a:t>But first, we must understand Hume’s Theory of Judgment!</a:t>
            </a:r>
          </a:p>
          <a:p>
            <a:pPr algn="ctr">
              <a:spcBef>
                <a:spcPts val="600"/>
              </a:spcBef>
            </a:pPr>
            <a:r>
              <a:rPr lang="en-US" altLang="en-US" sz="2200" b="1" dirty="0"/>
              <a:t>(See Handout #6a)</a:t>
            </a: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1000"/>
                                        <p:tgtEl>
                                          <p:spTgt spid="10242"/>
                                        </p:tgtEl>
                                      </p:cBhvr>
                                    </p:animEffect>
                                    <p:anim calcmode="lin" valueType="num">
                                      <p:cBhvr>
                                        <p:cTn id="8" dur="1000" fill="hold"/>
                                        <p:tgtEl>
                                          <p:spTgt spid="10242"/>
                                        </p:tgtEl>
                                        <p:attrNameLst>
                                          <p:attrName>ppt_x</p:attrName>
                                        </p:attrNameLst>
                                      </p:cBhvr>
                                      <p:tavLst>
                                        <p:tav tm="0">
                                          <p:val>
                                            <p:strVal val="#ppt_x"/>
                                          </p:val>
                                        </p:tav>
                                        <p:tav tm="100000">
                                          <p:val>
                                            <p:strVal val="#ppt_x"/>
                                          </p:val>
                                        </p:tav>
                                      </p:tavLst>
                                    </p:anim>
                                    <p:anim calcmode="lin" valueType="num">
                                      <p:cBhvr>
                                        <p:cTn id="9"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246">
                                            <p:txEl>
                                              <p:pRg st="0" end="0"/>
                                            </p:txEl>
                                          </p:spTgt>
                                        </p:tgtEl>
                                        <p:attrNameLst>
                                          <p:attrName>style.visibility</p:attrName>
                                        </p:attrNameLst>
                                      </p:cBhvr>
                                      <p:to>
                                        <p:strVal val="visible"/>
                                      </p:to>
                                    </p:set>
                                    <p:anim calcmode="lin" valueType="num">
                                      <p:cBhvr additive="base">
                                        <p:cTn id="14" dur="500" fill="hold"/>
                                        <p:tgtEl>
                                          <p:spTgt spid="10246">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24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615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defTabSz="381000"/>
            <a:r>
              <a:rPr lang="en-US" altLang="en-US" sz="4000" b="1" dirty="0">
                <a:solidFill>
                  <a:srgbClr val="FFFFFF"/>
                </a:solidFill>
                <a:latin typeface="Times New Roman" panose="02020603050405020304" pitchFamily="18" charset="0"/>
              </a:rPr>
              <a:t>Comparing the Two Empiricists</a:t>
            </a:r>
          </a:p>
        </p:txBody>
      </p:sp>
      <p:sp>
        <p:nvSpPr>
          <p:cNvPr id="3075" name="Rectangle 6"/>
          <p:cNvSpPr>
            <a:spLocks noGrp="1" noChangeArrowheads="1"/>
          </p:cNvSpPr>
          <p:nvPr>
            <p:ph idx="1"/>
          </p:nvPr>
        </p:nvSpPr>
        <p:spPr bwMode="auto">
          <a:xfrm>
            <a:off x="457200" y="1155700"/>
            <a:ext cx="8229600" cy="50629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defTabSz="381000">
              <a:spcBef>
                <a:spcPct val="0"/>
              </a:spcBef>
              <a:buFontTx/>
              <a:buNone/>
            </a:pPr>
            <a:r>
              <a:rPr lang="en-US" altLang="en-US" sz="2400" b="1" dirty="0">
                <a:solidFill>
                  <a:schemeClr val="bg1"/>
                </a:solidFill>
                <a:latin typeface="Times New Roman" panose="02020603050405020304" pitchFamily="18" charset="0"/>
              </a:rPr>
              <a:t>Locke was a:</a:t>
            </a:r>
          </a:p>
          <a:p>
            <a:pPr marL="0" indent="0" defTabSz="381000">
              <a:spcBef>
                <a:spcPct val="0"/>
              </a:spcBef>
              <a:buFontTx/>
              <a:buNone/>
            </a:pPr>
            <a:r>
              <a:rPr lang="en-US" altLang="en-US" sz="2400" b="1" dirty="0">
                <a:solidFill>
                  <a:schemeClr val="bg1"/>
                </a:solidFill>
                <a:latin typeface="Times New Roman" panose="02020603050405020304" pitchFamily="18" charset="0"/>
              </a:rPr>
              <a:t>	Metaphysical &amp; Epistemological Realist</a:t>
            </a:r>
          </a:p>
          <a:p>
            <a:pPr marL="0" indent="0" defTabSz="381000">
              <a:spcBef>
                <a:spcPct val="0"/>
              </a:spcBef>
              <a:buFontTx/>
              <a:buNone/>
            </a:pPr>
            <a:r>
              <a:rPr lang="en-US" altLang="en-US" sz="2400" b="1" dirty="0">
                <a:solidFill>
                  <a:schemeClr val="bg1"/>
                </a:solidFill>
                <a:latin typeface="Times New Roman" panose="02020603050405020304" pitchFamily="18" charset="0"/>
              </a:rPr>
              <a:t>		</a:t>
            </a:r>
            <a:r>
              <a:rPr lang="en-US" altLang="en-US" sz="1800" b="1" dirty="0">
                <a:latin typeface="Times New Roman" panose="02020603050405020304" pitchFamily="18" charset="0"/>
              </a:rPr>
              <a:t>Thesis of Metaphysical Realism: Things (External World Objects [EOWs])</a:t>
            </a:r>
          </a:p>
          <a:p>
            <a:pPr marL="0" indent="0" defTabSz="381000">
              <a:spcBef>
                <a:spcPct val="0"/>
              </a:spcBef>
              <a:buFontTx/>
              <a:buNone/>
            </a:pPr>
            <a:r>
              <a:rPr lang="en-US" altLang="en-US" sz="1800" b="1" dirty="0">
                <a:solidFill>
                  <a:schemeClr val="bg1"/>
                </a:solidFill>
                <a:latin typeface="Times New Roman" panose="02020603050405020304" pitchFamily="18" charset="0"/>
              </a:rPr>
              <a:t>		     </a:t>
            </a:r>
            <a:r>
              <a:rPr lang="en-US" altLang="en-US" sz="1800" b="1" dirty="0">
                <a:latin typeface="Times New Roman" panose="02020603050405020304" pitchFamily="18" charset="0"/>
              </a:rPr>
              <a:t>exist independent of consciousness</a:t>
            </a:r>
          </a:p>
          <a:p>
            <a:pPr marL="0" indent="0" defTabSz="381000">
              <a:spcBef>
                <a:spcPct val="0"/>
              </a:spcBef>
              <a:buFontTx/>
              <a:buNone/>
            </a:pPr>
            <a:r>
              <a:rPr lang="en-US" altLang="en-US" sz="1800" b="1" dirty="0">
                <a:solidFill>
                  <a:schemeClr val="bg1"/>
                </a:solidFill>
                <a:latin typeface="Times New Roman" panose="02020603050405020304" pitchFamily="18" charset="0"/>
              </a:rPr>
              <a:t>		</a:t>
            </a:r>
            <a:r>
              <a:rPr lang="en-US" altLang="en-US" sz="1800" b="1" dirty="0">
                <a:latin typeface="Times New Roman" panose="02020603050405020304" pitchFamily="18" charset="0"/>
              </a:rPr>
              <a:t>Thesis of Epistemic Realism: Our true ideas accurately reflect the real,</a:t>
            </a:r>
          </a:p>
          <a:p>
            <a:pPr marL="0" indent="0" defTabSz="381000">
              <a:spcBef>
                <a:spcPct val="0"/>
              </a:spcBef>
              <a:buFontTx/>
              <a:buNone/>
            </a:pPr>
            <a:r>
              <a:rPr lang="en-US" altLang="en-US" sz="1800" b="1" dirty="0">
                <a:latin typeface="Times New Roman" panose="02020603050405020304" pitchFamily="18" charset="0"/>
              </a:rPr>
              <a:t>		     mind-independent EOWs about which they make claims (which implies</a:t>
            </a:r>
          </a:p>
          <a:p>
            <a:pPr marL="0" indent="0" defTabSz="381000">
              <a:spcBef>
                <a:spcPct val="0"/>
              </a:spcBef>
              <a:buFontTx/>
              <a:buNone/>
            </a:pPr>
            <a:r>
              <a:rPr lang="en-US" altLang="en-US" sz="1800" b="1" dirty="0">
                <a:latin typeface="Times New Roman" panose="02020603050405020304" pitchFamily="18" charset="0"/>
              </a:rPr>
              <a:t>		     that human minds, minds like ours, can </a:t>
            </a:r>
            <a:r>
              <a:rPr lang="en-US" altLang="en-US" sz="1800" b="1" i="1" dirty="0">
                <a:latin typeface="Times New Roman" panose="02020603050405020304" pitchFamily="18" charset="0"/>
              </a:rPr>
              <a:t>know things </a:t>
            </a:r>
            <a:r>
              <a:rPr lang="en-US" altLang="en-US" sz="1800" b="1" dirty="0">
                <a:latin typeface="Times New Roman" panose="02020603050405020304" pitchFamily="18" charset="0"/>
              </a:rPr>
              <a:t>about the</a:t>
            </a:r>
          </a:p>
          <a:p>
            <a:pPr marL="0" indent="0" defTabSz="381000">
              <a:spcBef>
                <a:spcPct val="0"/>
              </a:spcBef>
              <a:buFontTx/>
              <a:buNone/>
            </a:pPr>
            <a:r>
              <a:rPr lang="en-US" altLang="en-US" sz="1800" b="1" dirty="0">
                <a:latin typeface="Times New Roman" panose="02020603050405020304" pitchFamily="18" charset="0"/>
              </a:rPr>
              <a:t>		     actual world) </a:t>
            </a:r>
            <a:endParaRPr lang="en-US" altLang="en-US" sz="2400" b="1" dirty="0">
              <a:solidFill>
                <a:schemeClr val="bg1"/>
              </a:solidFill>
              <a:latin typeface="Times New Roman" panose="02020603050405020304" pitchFamily="18" charset="0"/>
            </a:endParaRPr>
          </a:p>
          <a:p>
            <a:pPr marL="0" indent="0" defTabSz="381000">
              <a:spcBef>
                <a:spcPct val="0"/>
              </a:spcBef>
              <a:buFontTx/>
              <a:buNone/>
            </a:pPr>
            <a:r>
              <a:rPr lang="en-US" altLang="en-US" sz="2400" b="1" dirty="0">
                <a:solidFill>
                  <a:schemeClr val="bg1"/>
                </a:solidFill>
                <a:latin typeface="Times New Roman" panose="02020603050405020304" pitchFamily="18" charset="0"/>
              </a:rPr>
              <a:t>Hume was a:</a:t>
            </a:r>
          </a:p>
          <a:p>
            <a:pPr marL="0" indent="0" defTabSz="381000">
              <a:spcBef>
                <a:spcPct val="0"/>
              </a:spcBef>
              <a:buFontTx/>
              <a:buNone/>
            </a:pPr>
            <a:r>
              <a:rPr lang="en-US" altLang="en-US" sz="2400" b="1" dirty="0">
                <a:solidFill>
                  <a:schemeClr val="bg1"/>
                </a:solidFill>
                <a:latin typeface="Times New Roman" panose="02020603050405020304" pitchFamily="18" charset="0"/>
              </a:rPr>
              <a:t>	Metaphysical Agnostic &amp; Epistemological Idealist</a:t>
            </a:r>
            <a:endParaRPr lang="en-US" altLang="en-US" sz="2400" b="1" dirty="0">
              <a:solidFill>
                <a:srgbClr val="FF0000"/>
              </a:solidFill>
              <a:latin typeface="Times New Roman" panose="02020603050405020304" pitchFamily="18" charset="0"/>
            </a:endParaRPr>
          </a:p>
          <a:p>
            <a:pPr marL="0" indent="0" defTabSz="381000">
              <a:spcBef>
                <a:spcPts val="600"/>
              </a:spcBef>
              <a:buFontTx/>
              <a:buNone/>
            </a:pPr>
            <a:r>
              <a:rPr lang="en-US" altLang="en-US" sz="1800" b="1" dirty="0">
                <a:latin typeface="Times New Roman" panose="02020603050405020304" pitchFamily="18" charset="0"/>
              </a:rPr>
              <a:t>		Thesis of Metaphysical Agnosticism: Things (External World Objects</a:t>
            </a:r>
          </a:p>
          <a:p>
            <a:pPr marL="0" indent="0" defTabSz="381000">
              <a:spcBef>
                <a:spcPct val="0"/>
              </a:spcBef>
              <a:buFontTx/>
              <a:buNone/>
            </a:pPr>
            <a:r>
              <a:rPr lang="en-US" altLang="en-US" sz="1800" b="1" dirty="0">
                <a:latin typeface="Times New Roman" panose="02020603050405020304" pitchFamily="18" charset="0"/>
              </a:rPr>
              <a:t>		     [EOWs]) </a:t>
            </a:r>
            <a:r>
              <a:rPr lang="en-US" altLang="en-US" sz="1800" b="1" i="1" dirty="0">
                <a:latin typeface="Times New Roman" panose="02020603050405020304" pitchFamily="18" charset="0"/>
              </a:rPr>
              <a:t>may </a:t>
            </a:r>
            <a:r>
              <a:rPr lang="en-US" altLang="en-US" sz="1800" b="1" dirty="0">
                <a:latin typeface="Times New Roman" panose="02020603050405020304" pitchFamily="18" charset="0"/>
              </a:rPr>
              <a:t>exist independent of consciousness, but then </a:t>
            </a:r>
            <a:r>
              <a:rPr lang="en-US" altLang="en-US" sz="1800" b="1" i="1" dirty="0">
                <a:latin typeface="Times New Roman" panose="02020603050405020304" pitchFamily="18" charset="0"/>
              </a:rPr>
              <a:t>if</a:t>
            </a:r>
            <a:r>
              <a:rPr lang="en-US" altLang="en-US" sz="1800" b="1" dirty="0">
                <a:latin typeface="Times New Roman" panose="02020603050405020304" pitchFamily="18" charset="0"/>
              </a:rPr>
              <a:t> they</a:t>
            </a:r>
          </a:p>
          <a:p>
            <a:pPr marL="0" indent="0" defTabSz="381000">
              <a:spcBef>
                <a:spcPct val="0"/>
              </a:spcBef>
              <a:buFontTx/>
              <a:buNone/>
            </a:pPr>
            <a:r>
              <a:rPr lang="en-US" altLang="en-US" sz="1800" b="1" dirty="0">
                <a:solidFill>
                  <a:schemeClr val="bg1"/>
                </a:solidFill>
                <a:latin typeface="Times New Roman" panose="02020603050405020304" pitchFamily="18" charset="0"/>
              </a:rPr>
              <a:t>		     </a:t>
            </a:r>
            <a:r>
              <a:rPr lang="en-US" altLang="en-US" sz="1800" b="1" dirty="0">
                <a:latin typeface="Times New Roman" panose="02020603050405020304" pitchFamily="18" charset="0"/>
              </a:rPr>
              <a:t>exist, they are beyond possible experience for minds like ours.</a:t>
            </a:r>
          </a:p>
          <a:p>
            <a:pPr marL="0" indent="0" defTabSz="381000">
              <a:spcBef>
                <a:spcPct val="0"/>
              </a:spcBef>
              <a:buFontTx/>
              <a:buNone/>
            </a:pPr>
            <a:r>
              <a:rPr lang="en-US" altLang="en-US" sz="1800" b="1" dirty="0">
                <a:solidFill>
                  <a:schemeClr val="bg1"/>
                </a:solidFill>
                <a:latin typeface="Times New Roman" panose="02020603050405020304" pitchFamily="18" charset="0"/>
              </a:rPr>
              <a:t>		</a:t>
            </a:r>
            <a:r>
              <a:rPr lang="en-US" altLang="en-US" sz="1800" b="1" dirty="0">
                <a:latin typeface="Times New Roman" panose="02020603050405020304" pitchFamily="18" charset="0"/>
              </a:rPr>
              <a:t>Thesis of Epistemic Idealism: We only have secure access to ideas, and so</a:t>
            </a:r>
          </a:p>
          <a:p>
            <a:pPr marL="0" indent="0" defTabSz="381000">
              <a:spcBef>
                <a:spcPct val="0"/>
              </a:spcBef>
              <a:buFontTx/>
              <a:buNone/>
            </a:pPr>
            <a:r>
              <a:rPr lang="en-US" altLang="en-US" sz="1800" b="1" dirty="0">
                <a:latin typeface="Times New Roman" panose="02020603050405020304" pitchFamily="18" charset="0"/>
              </a:rPr>
              <a:t>		     the sole objects of knowledge are restricted to ideas and ideas alone.</a:t>
            </a:r>
            <a:endParaRPr lang="en-US" altLang="en-US" sz="1800" b="1" dirty="0">
              <a:solidFill>
                <a:schemeClr val="bg1"/>
              </a:solidFill>
              <a:latin typeface="Times New Roman" panose="02020603050405020304" pitchFamily="18" charset="0"/>
            </a:endParaRPr>
          </a:p>
          <a:p>
            <a:pPr marL="0" indent="0" defTabSz="381000">
              <a:spcBef>
                <a:spcPct val="0"/>
              </a:spcBef>
              <a:buFontTx/>
              <a:buNone/>
            </a:pPr>
            <a:endParaRPr lang="en-US" altLang="en-US" sz="2400" b="1" dirty="0">
              <a:solidFill>
                <a:schemeClr val="bg1"/>
              </a:solidFill>
              <a:latin typeface="Times New Roman" panose="02020603050405020304" pitchFamily="18" charset="0"/>
            </a:endParaRPr>
          </a:p>
        </p:txBody>
      </p:sp>
      <p:sp>
        <p:nvSpPr>
          <p:cNvPr id="3076" name="Rectangle 3"/>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077" name="Freeform 4"/>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8" name="Freeform 5"/>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 calcmode="lin" valueType="num">
                                      <p:cBhvr additive="base">
                                        <p:cTn id="17"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7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 calcmode="lin" valueType="num">
                                      <p:cBhvr additive="base">
                                        <p:cTn id="21"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1000"/>
                                        <p:tgtEl>
                                          <p:spTgt spid="3075">
                                            <p:txEl>
                                              <p:pRg st="4" end="4"/>
                                            </p:txEl>
                                          </p:spTgt>
                                        </p:tgtEl>
                                      </p:cBhvr>
                                    </p:animEffect>
                                    <p:anim calcmode="lin" valueType="num">
                                      <p:cBhvr>
                                        <p:cTn id="28"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07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1000"/>
                                        <p:tgtEl>
                                          <p:spTgt spid="3075">
                                            <p:txEl>
                                              <p:pRg st="5" end="5"/>
                                            </p:txEl>
                                          </p:spTgt>
                                        </p:tgtEl>
                                      </p:cBhvr>
                                    </p:animEffect>
                                    <p:anim calcmode="lin" valueType="num">
                                      <p:cBhvr>
                                        <p:cTn id="33"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07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fade">
                                      <p:cBhvr>
                                        <p:cTn id="37" dur="1000"/>
                                        <p:tgtEl>
                                          <p:spTgt spid="3075">
                                            <p:txEl>
                                              <p:pRg st="6" end="6"/>
                                            </p:txEl>
                                          </p:spTgt>
                                        </p:tgtEl>
                                      </p:cBhvr>
                                    </p:animEffect>
                                    <p:anim calcmode="lin" valueType="num">
                                      <p:cBhvr>
                                        <p:cTn id="38"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075">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fade">
                                      <p:cBhvr>
                                        <p:cTn id="42" dur="1000"/>
                                        <p:tgtEl>
                                          <p:spTgt spid="3075">
                                            <p:txEl>
                                              <p:pRg st="7" end="7"/>
                                            </p:txEl>
                                          </p:spTgt>
                                        </p:tgtEl>
                                      </p:cBhvr>
                                    </p:animEffect>
                                    <p:anim calcmode="lin" valueType="num">
                                      <p:cBhvr>
                                        <p:cTn id="43" dur="1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07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075">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075">
                                            <p:txEl>
                                              <p:pRg st="9" end="9"/>
                                            </p:txEl>
                                          </p:spTgt>
                                        </p:tgtEl>
                                        <p:attrNameLst>
                                          <p:attrName>style.visibility</p:attrName>
                                        </p:attrNameLst>
                                      </p:cBhvr>
                                      <p:to>
                                        <p:strVal val="visible"/>
                                      </p:to>
                                    </p:set>
                                    <p:anim calcmode="lin" valueType="num">
                                      <p:cBhvr additive="base">
                                        <p:cTn id="53" dur="500" fill="hold"/>
                                        <p:tgtEl>
                                          <p:spTgt spid="3075">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07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3075">
                                            <p:txEl>
                                              <p:pRg st="10" end="10"/>
                                            </p:txEl>
                                          </p:spTgt>
                                        </p:tgtEl>
                                        <p:attrNameLst>
                                          <p:attrName>style.visibility</p:attrName>
                                        </p:attrNameLst>
                                      </p:cBhvr>
                                      <p:to>
                                        <p:strVal val="visible"/>
                                      </p:to>
                                    </p:set>
                                    <p:animEffect transition="in" filter="wipe(down)">
                                      <p:cBhvr>
                                        <p:cTn id="59" dur="500"/>
                                        <p:tgtEl>
                                          <p:spTgt spid="3075">
                                            <p:txEl>
                                              <p:pRg st="10" end="10"/>
                                            </p:txEl>
                                          </p:spTgt>
                                        </p:tgtEl>
                                      </p:cBhvr>
                                    </p:animEffect>
                                  </p:childTnLst>
                                </p:cTn>
                              </p:par>
                              <p:par>
                                <p:cTn id="60" presetID="22" presetClass="entr" presetSubtype="4" fill="hold" nodeType="withEffect">
                                  <p:stCondLst>
                                    <p:cond delay="0"/>
                                  </p:stCondLst>
                                  <p:childTnLst>
                                    <p:set>
                                      <p:cBhvr>
                                        <p:cTn id="61" dur="1" fill="hold">
                                          <p:stCondLst>
                                            <p:cond delay="0"/>
                                          </p:stCondLst>
                                        </p:cTn>
                                        <p:tgtEl>
                                          <p:spTgt spid="3075">
                                            <p:txEl>
                                              <p:pRg st="11" end="11"/>
                                            </p:txEl>
                                          </p:spTgt>
                                        </p:tgtEl>
                                        <p:attrNameLst>
                                          <p:attrName>style.visibility</p:attrName>
                                        </p:attrNameLst>
                                      </p:cBhvr>
                                      <p:to>
                                        <p:strVal val="visible"/>
                                      </p:to>
                                    </p:set>
                                    <p:animEffect transition="in" filter="wipe(down)">
                                      <p:cBhvr>
                                        <p:cTn id="62" dur="500"/>
                                        <p:tgtEl>
                                          <p:spTgt spid="3075">
                                            <p:txEl>
                                              <p:pRg st="11" end="11"/>
                                            </p:txEl>
                                          </p:spTgt>
                                        </p:tgtEl>
                                      </p:cBhvr>
                                    </p:animEffect>
                                  </p:childTnLst>
                                </p:cTn>
                              </p:par>
                              <p:par>
                                <p:cTn id="63" presetID="22" presetClass="entr" presetSubtype="4" fill="hold" nodeType="withEffect">
                                  <p:stCondLst>
                                    <p:cond delay="0"/>
                                  </p:stCondLst>
                                  <p:childTnLst>
                                    <p:set>
                                      <p:cBhvr>
                                        <p:cTn id="64" dur="1" fill="hold">
                                          <p:stCondLst>
                                            <p:cond delay="0"/>
                                          </p:stCondLst>
                                        </p:cTn>
                                        <p:tgtEl>
                                          <p:spTgt spid="3075">
                                            <p:txEl>
                                              <p:pRg st="12" end="12"/>
                                            </p:txEl>
                                          </p:spTgt>
                                        </p:tgtEl>
                                        <p:attrNameLst>
                                          <p:attrName>style.visibility</p:attrName>
                                        </p:attrNameLst>
                                      </p:cBhvr>
                                      <p:to>
                                        <p:strVal val="visible"/>
                                      </p:to>
                                    </p:set>
                                    <p:animEffect transition="in" filter="wipe(down)">
                                      <p:cBhvr>
                                        <p:cTn id="65" dur="500"/>
                                        <p:tgtEl>
                                          <p:spTgt spid="3075">
                                            <p:txEl>
                                              <p:pRg st="12" end="1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nodeType="clickEffect">
                                  <p:stCondLst>
                                    <p:cond delay="0"/>
                                  </p:stCondLst>
                                  <p:childTnLst>
                                    <p:set>
                                      <p:cBhvr>
                                        <p:cTn id="69" dur="1" fill="hold">
                                          <p:stCondLst>
                                            <p:cond delay="0"/>
                                          </p:stCondLst>
                                        </p:cTn>
                                        <p:tgtEl>
                                          <p:spTgt spid="3075">
                                            <p:txEl>
                                              <p:pRg st="13" end="13"/>
                                            </p:txEl>
                                          </p:spTgt>
                                        </p:tgtEl>
                                        <p:attrNameLst>
                                          <p:attrName>style.visibility</p:attrName>
                                        </p:attrNameLst>
                                      </p:cBhvr>
                                      <p:to>
                                        <p:strVal val="visible"/>
                                      </p:to>
                                    </p:set>
                                    <p:animEffect transition="in" filter="wipe(down)">
                                      <p:cBhvr>
                                        <p:cTn id="70" dur="500"/>
                                        <p:tgtEl>
                                          <p:spTgt spid="3075">
                                            <p:txEl>
                                              <p:pRg st="13" end="13"/>
                                            </p:txEl>
                                          </p:spTgt>
                                        </p:tgtEl>
                                      </p:cBhvr>
                                    </p:animEffect>
                                  </p:childTnLst>
                                </p:cTn>
                              </p:par>
                              <p:par>
                                <p:cTn id="71" presetID="22" presetClass="entr" presetSubtype="4" fill="hold" nodeType="withEffect">
                                  <p:stCondLst>
                                    <p:cond delay="0"/>
                                  </p:stCondLst>
                                  <p:childTnLst>
                                    <p:set>
                                      <p:cBhvr>
                                        <p:cTn id="72" dur="1" fill="hold">
                                          <p:stCondLst>
                                            <p:cond delay="0"/>
                                          </p:stCondLst>
                                        </p:cTn>
                                        <p:tgtEl>
                                          <p:spTgt spid="3075">
                                            <p:txEl>
                                              <p:pRg st="14" end="14"/>
                                            </p:txEl>
                                          </p:spTgt>
                                        </p:tgtEl>
                                        <p:attrNameLst>
                                          <p:attrName>style.visibility</p:attrName>
                                        </p:attrNameLst>
                                      </p:cBhvr>
                                      <p:to>
                                        <p:strVal val="visible"/>
                                      </p:to>
                                    </p:set>
                                    <p:animEffect transition="in" filter="wipe(down)">
                                      <p:cBhvr>
                                        <p:cTn id="73" dur="5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bwMode="auto">
          <a:xfrm>
            <a:off x="202690" y="152400"/>
            <a:ext cx="8675688" cy="6159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dirty="0">
                <a:solidFill>
                  <a:srgbClr val="FFFFFF"/>
                </a:solidFill>
                <a:latin typeface="Times New Roman" panose="02020603050405020304" pitchFamily="18" charset="0"/>
              </a:rPr>
              <a:t>Pure Phenomenology</a:t>
            </a:r>
          </a:p>
        </p:txBody>
      </p:sp>
      <p:sp>
        <p:nvSpPr>
          <p:cNvPr id="4099" name="Rectangle 3"/>
          <p:cNvSpPr>
            <a:spLocks noChangeArrowheads="1"/>
          </p:cNvSpPr>
          <p:nvPr/>
        </p:nvSpPr>
        <p:spPr bwMode="auto">
          <a:xfrm>
            <a:off x="248728" y="935447"/>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100" name="Freeform 4"/>
          <p:cNvSpPr>
            <a:spLocks noChangeArrowheads="1"/>
          </p:cNvSpPr>
          <p:nvPr/>
        </p:nvSpPr>
        <p:spPr bwMode="auto">
          <a:xfrm>
            <a:off x="250825" y="826921"/>
            <a:ext cx="8675688" cy="69850"/>
          </a:xfrm>
          <a:custGeom>
            <a:avLst/>
            <a:gdLst>
              <a:gd name="T0" fmla="*/ 0 w 5465"/>
              <a:gd name="T1" fmla="*/ 2147483646 h 44"/>
              <a:gd name="T2" fmla="*/ 2147483646 w 5465"/>
              <a:gd name="T3" fmla="*/ 2147483646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 name="Freeform 5"/>
          <p:cNvSpPr>
            <a:spLocks noChangeArrowheads="1"/>
          </p:cNvSpPr>
          <p:nvPr/>
        </p:nvSpPr>
        <p:spPr bwMode="auto">
          <a:xfrm>
            <a:off x="250825" y="819355"/>
            <a:ext cx="8675688" cy="76200"/>
          </a:xfrm>
          <a:custGeom>
            <a:avLst/>
            <a:gdLst>
              <a:gd name="T0" fmla="*/ 0 w 5465"/>
              <a:gd name="T1" fmla="*/ 2147483646 h 44"/>
              <a:gd name="T2" fmla="*/ 0 w 5465"/>
              <a:gd name="T3" fmla="*/ 0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 name="Rectangle 6"/>
          <p:cNvSpPr>
            <a:spLocks noGrp="1" noChangeArrowheads="1"/>
          </p:cNvSpPr>
          <p:nvPr>
            <p:ph type="subTitle" idx="4294967295"/>
          </p:nvPr>
        </p:nvSpPr>
        <p:spPr bwMode="auto">
          <a:xfrm>
            <a:off x="132046" y="1062652"/>
            <a:ext cx="8816975" cy="504753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spcAft>
                <a:spcPts val="0"/>
              </a:spcAft>
              <a:buFontTx/>
              <a:buNone/>
              <a:defRPr/>
            </a:pPr>
            <a:r>
              <a:rPr lang="en-US" altLang="en-US" sz="2400" b="1" dirty="0">
                <a:latin typeface="Times New Roman" panose="02020603050405020304" pitchFamily="18" charset="0"/>
              </a:rPr>
              <a:t>Given that we only have direct access to ‘that which</a:t>
            </a:r>
          </a:p>
          <a:p>
            <a:pPr marL="0" indent="0" algn="ctr" defTabSz="381000">
              <a:spcBef>
                <a:spcPct val="0"/>
              </a:spcBef>
              <a:spcAft>
                <a:spcPts val="1200"/>
              </a:spcAft>
              <a:buFontTx/>
              <a:buNone/>
              <a:defRPr/>
            </a:pPr>
            <a:r>
              <a:rPr lang="en-US" altLang="en-US" sz="2400" b="1" dirty="0">
                <a:latin typeface="Times New Roman" panose="02020603050405020304" pitchFamily="18" charset="0"/>
              </a:rPr>
              <a:t>comes before the mind when it thinks” (i.e., what Locke called </a:t>
            </a:r>
            <a:r>
              <a:rPr lang="en-US" altLang="en-US" sz="2400" b="1" i="1" dirty="0">
                <a:latin typeface="Times New Roman" panose="02020603050405020304" pitchFamily="18" charset="0"/>
              </a:rPr>
              <a:t>ideas</a:t>
            </a:r>
            <a:r>
              <a:rPr lang="en-US" altLang="en-US" sz="2400" b="1" dirty="0">
                <a:latin typeface="Times New Roman" panose="02020603050405020304" pitchFamily="18" charset="0"/>
              </a:rPr>
              <a:t>), the proper study of metaphysics &amp; epistemology are</a:t>
            </a:r>
            <a:br>
              <a:rPr lang="en-US" altLang="en-US" sz="2400" b="1" dirty="0">
                <a:latin typeface="Times New Roman" panose="02020603050405020304" pitchFamily="18" charset="0"/>
              </a:rPr>
            </a:br>
            <a:r>
              <a:rPr lang="en-US" altLang="en-US" sz="2400" b="1" i="1" dirty="0">
                <a:latin typeface="Times New Roman" panose="02020603050405020304" pitchFamily="18" charset="0"/>
              </a:rPr>
              <a:t>the phenomenal contents of consciousness</a:t>
            </a:r>
            <a:r>
              <a:rPr lang="en-US" altLang="en-US" sz="2400" b="1" dirty="0">
                <a:latin typeface="Times New Roman" panose="02020603050405020304" pitchFamily="18" charset="0"/>
              </a:rPr>
              <a:t>)</a:t>
            </a:r>
          </a:p>
          <a:p>
            <a:pPr marL="0" indent="0" algn="ctr" defTabSz="381000">
              <a:spcBef>
                <a:spcPct val="0"/>
              </a:spcBef>
              <a:buFontTx/>
              <a:buNone/>
              <a:defRPr/>
            </a:pPr>
            <a:r>
              <a:rPr lang="en-US" sz="2200" dirty="0"/>
              <a:t>Unlike Locke, Hume is a </a:t>
            </a:r>
            <a:r>
              <a:rPr lang="en-US" sz="2200" i="1" dirty="0"/>
              <a:t>consistent empiricist. </a:t>
            </a:r>
            <a:r>
              <a:rPr lang="en-US" sz="2200" dirty="0"/>
              <a:t>Locke’s Acquisition Thesis suggests that we </a:t>
            </a:r>
            <a:r>
              <a:rPr lang="en-US" sz="2200" i="1" dirty="0"/>
              <a:t>only </a:t>
            </a:r>
            <a:r>
              <a:rPr lang="en-US" sz="2200" dirty="0"/>
              <a:t>have direct access to ideas, and so we can only know about ideas, not the things in the world that ideas are supposed to represent. This causes a problem for his distinction between Primary and Secondary Qualities, since we never directly perceive the </a:t>
            </a:r>
            <a:r>
              <a:rPr lang="en-US" sz="2200" i="1" dirty="0"/>
              <a:t>causes </a:t>
            </a:r>
            <a:r>
              <a:rPr lang="en-US" sz="2200" dirty="0"/>
              <a:t>of our ideas, and so cannot tell </a:t>
            </a:r>
            <a:r>
              <a:rPr lang="en-US" sz="2200" i="1" dirty="0"/>
              <a:t>which of our ideas </a:t>
            </a:r>
            <a:r>
              <a:rPr lang="en-US" sz="2200" dirty="0"/>
              <a:t>resemble their causes outside the mind.</a:t>
            </a:r>
          </a:p>
          <a:p>
            <a:pPr marL="0" indent="0" algn="ctr" defTabSz="381000">
              <a:spcBef>
                <a:spcPts val="600"/>
              </a:spcBef>
              <a:buFontTx/>
              <a:buNone/>
              <a:defRPr/>
            </a:pPr>
            <a:r>
              <a:rPr lang="en-US" sz="2100" b="1" dirty="0"/>
              <a:t>Hume accepts this restriction and thinks this makes his empiricism a more effective challenge to all philosophy arising through the rationalist/realist tradition (Leibniz, Descartes, Spinoza)</a:t>
            </a: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102">
                                            <p:txEl>
                                              <p:pRg st="0" end="0"/>
                                            </p:txEl>
                                          </p:spTgt>
                                        </p:tgtEl>
                                        <p:attrNameLst>
                                          <p:attrName>style.visibility</p:attrName>
                                        </p:attrNameLst>
                                      </p:cBhvr>
                                      <p:to>
                                        <p:strVal val="visible"/>
                                      </p:to>
                                    </p:set>
                                    <p:anim calcmode="lin" valueType="num">
                                      <p:cBhvr additive="base">
                                        <p:cTn id="11" dur="500" fill="hold"/>
                                        <p:tgtEl>
                                          <p:spTgt spid="410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102">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102">
                                            <p:txEl>
                                              <p:pRg st="1" end="1"/>
                                            </p:txEl>
                                          </p:spTgt>
                                        </p:tgtEl>
                                        <p:attrNameLst>
                                          <p:attrName>style.visibility</p:attrName>
                                        </p:attrNameLst>
                                      </p:cBhvr>
                                      <p:to>
                                        <p:strVal val="visible"/>
                                      </p:to>
                                    </p:set>
                                    <p:anim calcmode="lin" valueType="num">
                                      <p:cBhvr additive="base">
                                        <p:cTn id="15" dur="500" fill="hold"/>
                                        <p:tgtEl>
                                          <p:spTgt spid="4102">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1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102">
                                            <p:txEl>
                                              <p:pRg st="2" end="2"/>
                                            </p:txEl>
                                          </p:spTgt>
                                        </p:tgtEl>
                                        <p:attrNameLst>
                                          <p:attrName>style.visibility</p:attrName>
                                        </p:attrNameLst>
                                      </p:cBhvr>
                                      <p:to>
                                        <p:strVal val="visible"/>
                                      </p:to>
                                    </p:set>
                                    <p:animEffect transition="in" filter="fade">
                                      <p:cBhvr>
                                        <p:cTn id="21" dur="1000"/>
                                        <p:tgtEl>
                                          <p:spTgt spid="4102">
                                            <p:txEl>
                                              <p:pRg st="2" end="2"/>
                                            </p:txEl>
                                          </p:spTgt>
                                        </p:tgtEl>
                                      </p:cBhvr>
                                    </p:animEffect>
                                    <p:anim calcmode="lin" valueType="num">
                                      <p:cBhvr>
                                        <p:cTn id="22" dur="1000" fill="hold"/>
                                        <p:tgtEl>
                                          <p:spTgt spid="410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4102">
                                            <p:txEl>
                                              <p:pRg st="3" end="3"/>
                                            </p:txEl>
                                          </p:spTgt>
                                        </p:tgtEl>
                                        <p:attrNameLst>
                                          <p:attrName>style.visibility</p:attrName>
                                        </p:attrNameLst>
                                      </p:cBhvr>
                                      <p:to>
                                        <p:strVal val="visible"/>
                                      </p:to>
                                    </p:set>
                                    <p:animEffect transition="in" filter="circle(in)">
                                      <p:cBhvr>
                                        <p:cTn id="28" dur="2000"/>
                                        <p:tgtEl>
                                          <p:spTgt spid="41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ubTitle" idx="4294967295"/>
          </p:nvPr>
        </p:nvSpPr>
        <p:spPr bwMode="auto">
          <a:xfrm>
            <a:off x="152401" y="228600"/>
            <a:ext cx="8839200" cy="499829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lgn="ctr" defTabSz="381000">
              <a:spcBef>
                <a:spcPct val="0"/>
              </a:spcBef>
              <a:buFontTx/>
              <a:buNone/>
            </a:pPr>
            <a:r>
              <a:rPr lang="en-US" altLang="en-US" sz="2600" b="1" dirty="0">
                <a:solidFill>
                  <a:schemeClr val="bg1"/>
                </a:solidFill>
              </a:rPr>
              <a:t>Hume focuses on Perceptions of the Mind</a:t>
            </a:r>
          </a:p>
          <a:p>
            <a:pPr marL="0" indent="0" algn="ctr" defTabSz="381000">
              <a:spcBef>
                <a:spcPct val="0"/>
              </a:spcBef>
              <a:buFontTx/>
              <a:buNone/>
            </a:pPr>
            <a:r>
              <a:rPr lang="en-US" altLang="en-US" sz="2600" b="1" dirty="0">
                <a:solidFill>
                  <a:schemeClr val="bg1"/>
                </a:solidFill>
              </a:rPr>
              <a:t>to refine Locke’s account of the Origins of All Ideas</a:t>
            </a:r>
          </a:p>
          <a:p>
            <a:pPr marL="0" indent="0" defTabSz="381000">
              <a:buFontTx/>
              <a:buNone/>
            </a:pPr>
            <a:r>
              <a:rPr lang="en-US" altLang="en-US" sz="2200" b="1" dirty="0"/>
              <a:t>Whereas Locke has only two </a:t>
            </a:r>
            <a:r>
              <a:rPr lang="en-US" altLang="en-US" sz="2200" b="1" i="1" dirty="0"/>
              <a:t>sources </a:t>
            </a:r>
            <a:r>
              <a:rPr lang="en-US" altLang="en-US" sz="2200" b="1" dirty="0"/>
              <a:t>of originating ideas </a:t>
            </a:r>
            <a:r>
              <a:rPr lang="en-US" altLang="en-US" sz="2200" dirty="0"/>
              <a:t>(simple ideas arising through sense perception and simple ideas arising through the mind’s capacity to be affected by its own [non-sensory] operations [acts of memory, will, the drawing of inferences, the analyzing of complex ideas into their simpler parts, etc.]), </a:t>
            </a:r>
            <a:r>
              <a:rPr lang="en-US" altLang="en-US" sz="2200" b="1" dirty="0"/>
              <a:t>Hume has Three Kinds of Ideas: Ideas of Sensation, Ideas of Reflection, and Ideas of Emotion.</a:t>
            </a:r>
          </a:p>
          <a:p>
            <a:pPr marL="0" indent="0" defTabSz="381000">
              <a:buFontTx/>
              <a:buNone/>
            </a:pPr>
            <a:r>
              <a:rPr lang="en-US" altLang="en-US" sz="2200" b="1" dirty="0"/>
              <a:t>Hume also introduces an important innovation</a:t>
            </a:r>
            <a:r>
              <a:rPr lang="en-US" altLang="en-US" sz="2200" dirty="0"/>
              <a:t>: unlike Locke, for whom all mental content consists in ideas, Hume distinguishes between </a:t>
            </a:r>
            <a:r>
              <a:rPr lang="en-US" altLang="en-US" sz="2200" i="1" dirty="0"/>
              <a:t>original </a:t>
            </a:r>
            <a:r>
              <a:rPr lang="en-US" altLang="en-US" sz="2200" dirty="0"/>
              <a:t>mental content, which he calls Impressions, and the mental content that, once introduced into the mind, is stored as Ideas through a process of copying.</a:t>
            </a: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2">
                                            <p:txEl>
                                              <p:pRg st="2" end="2"/>
                                            </p:txEl>
                                          </p:spTgt>
                                        </p:tgtEl>
                                        <p:attrNameLst>
                                          <p:attrName>style.visibility</p:attrName>
                                        </p:attrNameLst>
                                      </p:cBhvr>
                                      <p:to>
                                        <p:strVal val="visible"/>
                                      </p:to>
                                    </p:set>
                                    <p:animEffect transition="in" filter="fade">
                                      <p:cBhvr>
                                        <p:cTn id="7" dur="1000"/>
                                        <p:tgtEl>
                                          <p:spTgt spid="5122">
                                            <p:txEl>
                                              <p:pRg st="2" end="2"/>
                                            </p:txEl>
                                          </p:spTgt>
                                        </p:tgtEl>
                                      </p:cBhvr>
                                    </p:animEffect>
                                    <p:anim calcmode="lin" valueType="num">
                                      <p:cBhvr>
                                        <p:cTn id="8" dur="1000" fill="hold"/>
                                        <p:tgtEl>
                                          <p:spTgt spid="512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12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122">
                                            <p:txEl>
                                              <p:pRg st="3" end="3"/>
                                            </p:txEl>
                                          </p:spTgt>
                                        </p:tgtEl>
                                        <p:attrNameLst>
                                          <p:attrName>style.visibility</p:attrName>
                                        </p:attrNameLst>
                                      </p:cBhvr>
                                      <p:to>
                                        <p:strVal val="visible"/>
                                      </p:to>
                                    </p:set>
                                    <p:anim calcmode="lin" valueType="num">
                                      <p:cBhvr additive="base">
                                        <p:cTn id="14" dur="500" fill="hold"/>
                                        <p:tgtEl>
                                          <p:spTgt spid="5122">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12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ubTitle" idx="4294967295"/>
          </p:nvPr>
        </p:nvSpPr>
        <p:spPr bwMode="auto">
          <a:xfrm>
            <a:off x="152401" y="228600"/>
            <a:ext cx="8839200" cy="640790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defTabSz="381000">
              <a:buFontTx/>
              <a:buNone/>
            </a:pPr>
            <a:r>
              <a:rPr lang="en-US" altLang="en-US" sz="2200" dirty="0"/>
              <a:t>These innovations arise due to Hume’s careful attention to the phenomenology of consciousness. Original mental content (any Impression) is </a:t>
            </a:r>
            <a:r>
              <a:rPr lang="en-US" altLang="en-US" sz="2200" i="1" dirty="0"/>
              <a:t>evidently different </a:t>
            </a:r>
            <a:r>
              <a:rPr lang="en-US" altLang="en-US" sz="2200" dirty="0"/>
              <a:t>than the copies made of it (Ideas). </a:t>
            </a:r>
          </a:p>
          <a:p>
            <a:pPr marL="0" indent="0" algn="ctr" defTabSz="381000">
              <a:buFontTx/>
              <a:buNone/>
            </a:pPr>
            <a:r>
              <a:rPr lang="en-US" altLang="en-US" sz="2200" i="1" dirty="0"/>
              <a:t>What is the difference, you ask?</a:t>
            </a:r>
          </a:p>
          <a:p>
            <a:pPr marL="0" indent="0" defTabSz="381000">
              <a:buFontTx/>
              <a:buNone/>
            </a:pPr>
            <a:r>
              <a:rPr lang="en-US" altLang="en-US" sz="2000" b="1" dirty="0"/>
              <a:t>Originating Impressions have more Force and Vivacity than Ideas created by Copying those Originals (just as a Xerox copy is less vivid and exact compared to the original)</a:t>
            </a:r>
          </a:p>
          <a:p>
            <a:pPr marL="0" indent="0" defTabSz="381000">
              <a:spcBef>
                <a:spcPts val="1200"/>
              </a:spcBef>
              <a:buFontTx/>
              <a:buNone/>
            </a:pPr>
            <a:r>
              <a:rPr lang="en-US" altLang="en-US" sz="2000" dirty="0"/>
              <a:t>NOTE: “Force and Vivacity” are markers of mental content that can be trusted, replacing the Cartesian “clarity and distinctness” criterion. Just as Descartes thought beliefs that had </a:t>
            </a:r>
            <a:r>
              <a:rPr lang="en-US" altLang="en-US" sz="2000" dirty="0" smtClean="0"/>
              <a:t>clarity </a:t>
            </a:r>
            <a:r>
              <a:rPr lang="en-US" altLang="en-US" sz="2000" dirty="0"/>
              <a:t>and distinctness could not be doubted, </a:t>
            </a:r>
            <a:r>
              <a:rPr lang="en-US" altLang="en-US" sz="2000" dirty="0" smtClean="0"/>
              <a:t>Hume </a:t>
            </a:r>
            <a:r>
              <a:rPr lang="en-US" altLang="en-US" sz="2000" smtClean="0"/>
              <a:t>decided that mental </a:t>
            </a:r>
            <a:r>
              <a:rPr lang="en-US" altLang="en-US" sz="2000" dirty="0"/>
              <a:t>content that has Force and Vivacity cannot be doubted </a:t>
            </a:r>
            <a:r>
              <a:rPr lang="en-US" altLang="en-US" sz="2000" i="1" dirty="0"/>
              <a:t>as a phenomenal impression</a:t>
            </a:r>
            <a:r>
              <a:rPr lang="en-US" altLang="en-US" sz="2000" dirty="0"/>
              <a:t> (which, remember, is all we have direct access to according to Empiricism!)</a:t>
            </a:r>
          </a:p>
          <a:p>
            <a:pPr marL="0" indent="0" defTabSz="381000">
              <a:spcBef>
                <a:spcPts val="1200"/>
              </a:spcBef>
              <a:buFontTx/>
              <a:buNone/>
            </a:pPr>
            <a:r>
              <a:rPr lang="en-US" altLang="en-US" sz="2000" dirty="0">
                <a:solidFill>
                  <a:schemeClr val="bg1"/>
                </a:solidFill>
              </a:rPr>
              <a:t>From these claims, Hume is able to establish a criterion of ‘authenticity’ for any idea that can be trusted to represent the world as it appears to us through sense perception. That criterion is embedded in his </a:t>
            </a:r>
            <a:r>
              <a:rPr lang="en-US" altLang="en-US" sz="2000" b="1" dirty="0">
                <a:solidFill>
                  <a:schemeClr val="bg1"/>
                </a:solidFill>
              </a:rPr>
              <a:t>Correspondence Principle (CP)</a:t>
            </a:r>
            <a:r>
              <a:rPr lang="en-US" altLang="en-US" sz="2000" dirty="0">
                <a:solidFill>
                  <a:schemeClr val="bg1"/>
                </a:solidFill>
              </a:rPr>
              <a:t>: </a:t>
            </a:r>
            <a:r>
              <a:rPr lang="en-US" altLang="en-US" sz="2000" u="sng" dirty="0">
                <a:solidFill>
                  <a:schemeClr val="bg1"/>
                </a:solidFill>
              </a:rPr>
              <a:t>All legitimate ideas must correspond in all of their parts to the original impressions from whence they arose, and any idea that cannot be traced to originating impressions is </a:t>
            </a:r>
            <a:r>
              <a:rPr lang="en-US" altLang="en-US" sz="2000" b="1" u="sng" dirty="0">
                <a:solidFill>
                  <a:schemeClr val="bg1"/>
                </a:solidFill>
              </a:rPr>
              <a:t>EMPTY</a:t>
            </a:r>
            <a:r>
              <a:rPr lang="en-US" altLang="en-US" sz="2000" dirty="0">
                <a:solidFill>
                  <a:schemeClr val="bg1"/>
                </a:solidFill>
              </a:rPr>
              <a:t>.</a:t>
            </a:r>
          </a:p>
        </p:txBody>
      </p:sp>
    </p:spTree>
    <p:extLst>
      <p:ext uri="{BB962C8B-B14F-4D97-AF65-F5344CB8AC3E}">
        <p14:creationId xmlns:p14="http://schemas.microsoft.com/office/powerpoint/2010/main" val="1845517055"/>
      </p:ext>
    </p:extLst>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fade">
                                      <p:cBhvr>
                                        <p:cTn id="7" dur="500"/>
                                        <p:tgtEl>
                                          <p:spTgt spid="5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wipe(down)">
                                      <p:cBhvr>
                                        <p:cTn id="12" dur="500"/>
                                        <p:tgtEl>
                                          <p:spTgt spid="5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122">
                                            <p:txEl>
                                              <p:pRg st="2" end="2"/>
                                            </p:txEl>
                                          </p:spTgt>
                                        </p:tgtEl>
                                        <p:attrNameLst>
                                          <p:attrName>style.visibility</p:attrName>
                                        </p:attrNameLst>
                                      </p:cBhvr>
                                      <p:to>
                                        <p:strVal val="visible"/>
                                      </p:to>
                                    </p:set>
                                    <p:animEffect transition="in" filter="wheel(1)">
                                      <p:cBhvr>
                                        <p:cTn id="17" dur="2000"/>
                                        <p:tgtEl>
                                          <p:spTgt spid="51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5122">
                                            <p:txEl>
                                              <p:pRg st="3" end="3"/>
                                            </p:txEl>
                                          </p:spTgt>
                                        </p:tgtEl>
                                        <p:attrNameLst>
                                          <p:attrName>style.visibility</p:attrName>
                                        </p:attrNameLst>
                                      </p:cBhvr>
                                      <p:to>
                                        <p:strVal val="visible"/>
                                      </p:to>
                                    </p:set>
                                    <p:animEffect transition="in" filter="wipe(down)">
                                      <p:cBhvr>
                                        <p:cTn id="22" dur="500"/>
                                        <p:tgtEl>
                                          <p:spTgt spid="512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122">
                                            <p:txEl>
                                              <p:pRg st="4" end="4"/>
                                            </p:txEl>
                                          </p:spTgt>
                                        </p:tgtEl>
                                        <p:attrNameLst>
                                          <p:attrName>style.visibility</p:attrName>
                                        </p:attrNameLst>
                                      </p:cBhvr>
                                      <p:to>
                                        <p:strVal val="visible"/>
                                      </p:to>
                                    </p:set>
                                    <p:animEffect transition="in" filter="fade">
                                      <p:cBhvr>
                                        <p:cTn id="27" dur="1000"/>
                                        <p:tgtEl>
                                          <p:spTgt spid="5122">
                                            <p:txEl>
                                              <p:pRg st="4" end="4"/>
                                            </p:txEl>
                                          </p:spTgt>
                                        </p:tgtEl>
                                      </p:cBhvr>
                                    </p:animEffect>
                                    <p:anim calcmode="lin" valueType="num">
                                      <p:cBhvr>
                                        <p:cTn id="28" dur="1000" fill="hold"/>
                                        <p:tgtEl>
                                          <p:spTgt spid="512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12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ubTitle" idx="4294967295"/>
          </p:nvPr>
        </p:nvSpPr>
        <p:spPr bwMode="auto">
          <a:xfrm>
            <a:off x="257175" y="241300"/>
            <a:ext cx="8582025" cy="61678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a:buFontTx/>
              <a:buNone/>
            </a:pPr>
            <a:r>
              <a:rPr lang="en-US" altLang="en-US" sz="2400" b="1" dirty="0"/>
              <a:t>Two Apparent Violations of the</a:t>
            </a:r>
          </a:p>
          <a:p>
            <a:pPr marL="0" indent="0" algn="ctr">
              <a:buFontTx/>
              <a:buNone/>
            </a:pPr>
            <a:r>
              <a:rPr lang="en-US" altLang="en-US" sz="2400" b="1" dirty="0"/>
              <a:t>Correspondence Principle (CP)</a:t>
            </a:r>
            <a:endParaRPr lang="en-US" altLang="en-US" sz="2400" b="1" dirty="0">
              <a:solidFill>
                <a:srgbClr val="FF0000"/>
              </a:solidFill>
            </a:endParaRPr>
          </a:p>
          <a:p>
            <a:pPr marL="457200" indent="-457200">
              <a:buFontTx/>
              <a:buAutoNum type="arabicParenBoth"/>
            </a:pPr>
            <a:r>
              <a:rPr lang="en-US" altLang="en-US" sz="2400" dirty="0"/>
              <a:t>The ‘missing shade of blue”, and</a:t>
            </a:r>
          </a:p>
          <a:p>
            <a:pPr marL="457200" indent="-457200">
              <a:buFontTx/>
              <a:buAutoNum type="arabicParenBoth"/>
            </a:pPr>
            <a:r>
              <a:rPr lang="en-US" altLang="en-US" sz="2400" dirty="0"/>
              <a:t>The truths of math, logic and definition</a:t>
            </a:r>
          </a:p>
          <a:p>
            <a:pPr marL="0" indent="0">
              <a:buNone/>
            </a:pPr>
            <a:r>
              <a:rPr lang="en-US" altLang="en-US" sz="2200" dirty="0"/>
              <a:t>We will discuss (2) after we have studied Hume’s theory of judgment (necessary to understand the problem and his solution). Hume discusses (1) in detail, offering it as a possible counterexample to his Correspondence Principle. This is an impressive challenge to Hume’s own theory of mental content, for whom the CP is </a:t>
            </a:r>
            <a:r>
              <a:rPr lang="en-US" altLang="en-US" sz="2200" i="1" dirty="0"/>
              <a:t>essential: </a:t>
            </a:r>
            <a:r>
              <a:rPr lang="en-US" altLang="en-US" sz="2200" b="1" dirty="0"/>
              <a:t>All ideas </a:t>
            </a:r>
            <a:r>
              <a:rPr lang="en-US" altLang="en-US" sz="2200" dirty="0"/>
              <a:t>have their origins in originating impressions, and for that reason, </a:t>
            </a:r>
            <a:r>
              <a:rPr lang="en-US" altLang="en-US" sz="2200" b="1" dirty="0"/>
              <a:t>any idea </a:t>
            </a:r>
            <a:r>
              <a:rPr lang="en-US" altLang="en-US" sz="2200" dirty="0"/>
              <a:t>that seems to lack such origins is </a:t>
            </a:r>
            <a:r>
              <a:rPr lang="en-US" altLang="en-US" sz="2200" b="1" dirty="0"/>
              <a:t>empty </a:t>
            </a:r>
            <a:r>
              <a:rPr lang="en-US" altLang="en-US" sz="2200" dirty="0"/>
              <a:t>and therefore cannot be trusted (since it could fail to correspond to that which it is used to describe [particularly for ideas of sensation, which ‘point to’ things in and features of the world of our sense perceptions]). Hume considers the “missing shade of blue” problem, but seems to just </a:t>
            </a:r>
            <a:r>
              <a:rPr lang="en-US" altLang="en-US" sz="2200" i="1" dirty="0"/>
              <a:t>move on. </a:t>
            </a:r>
            <a:r>
              <a:rPr lang="en-US" altLang="en-US" sz="2200" dirty="0"/>
              <a:t>But this is misleading. In fact, he has a way to preserve CP in the face of this counterexample.</a:t>
            </a:r>
            <a:endParaRPr lang="en-US" altLang="en-US" sz="2200" b="1" dirty="0"/>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 calcmode="lin" valueType="num">
                                      <p:cBhvr additive="base">
                                        <p:cTn id="7" dur="500" fill="hold"/>
                                        <p:tgtEl>
                                          <p:spTgt spid="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6">
                                            <p:txEl>
                                              <p:pRg st="1" end="1"/>
                                            </p:txEl>
                                          </p:spTgt>
                                        </p:tgtEl>
                                        <p:attrNameLst>
                                          <p:attrName>style.visibility</p:attrName>
                                        </p:attrNameLst>
                                      </p:cBhvr>
                                      <p:to>
                                        <p:strVal val="visible"/>
                                      </p:to>
                                    </p:set>
                                    <p:anim calcmode="lin" valueType="num">
                                      <p:cBhvr additive="base">
                                        <p:cTn id="11"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fade">
                                      <p:cBhvr>
                                        <p:cTn id="17" dur="1000"/>
                                        <p:tgtEl>
                                          <p:spTgt spid="6146">
                                            <p:txEl>
                                              <p:pRg st="2" end="2"/>
                                            </p:txEl>
                                          </p:spTgt>
                                        </p:tgtEl>
                                      </p:cBhvr>
                                    </p:animEffect>
                                    <p:anim calcmode="lin" valueType="num">
                                      <p:cBhvr>
                                        <p:cTn id="18" dur="1000" fill="hold"/>
                                        <p:tgtEl>
                                          <p:spTgt spid="614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14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6146">
                                            <p:txEl>
                                              <p:pRg st="3" end="3"/>
                                            </p:txEl>
                                          </p:spTgt>
                                        </p:tgtEl>
                                        <p:attrNameLst>
                                          <p:attrName>style.visibility</p:attrName>
                                        </p:attrNameLst>
                                      </p:cBhvr>
                                      <p:to>
                                        <p:strVal val="visible"/>
                                      </p:to>
                                    </p:set>
                                    <p:animEffect transition="in" filter="fade">
                                      <p:cBhvr>
                                        <p:cTn id="24" dur="1000"/>
                                        <p:tgtEl>
                                          <p:spTgt spid="6146">
                                            <p:txEl>
                                              <p:pRg st="3" end="3"/>
                                            </p:txEl>
                                          </p:spTgt>
                                        </p:tgtEl>
                                      </p:cBhvr>
                                    </p:animEffect>
                                    <p:anim calcmode="lin" valueType="num">
                                      <p:cBhvr>
                                        <p:cTn id="25" dur="1000" fill="hold"/>
                                        <p:tgtEl>
                                          <p:spTgt spid="614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14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146">
                                            <p:txEl>
                                              <p:pRg st="4" end="4"/>
                                            </p:txEl>
                                          </p:spTgt>
                                        </p:tgtEl>
                                        <p:attrNameLst>
                                          <p:attrName>style.visibility</p:attrName>
                                        </p:attrNameLst>
                                      </p:cBhvr>
                                      <p:to>
                                        <p:strVal val="visible"/>
                                      </p:to>
                                    </p:set>
                                    <p:animEffect transition="in" filter="fade">
                                      <p:cBhvr>
                                        <p:cTn id="31" dur="1000"/>
                                        <p:tgtEl>
                                          <p:spTgt spid="6146">
                                            <p:txEl>
                                              <p:pRg st="4" end="4"/>
                                            </p:txEl>
                                          </p:spTgt>
                                        </p:tgtEl>
                                      </p:cBhvr>
                                    </p:animEffect>
                                    <p:anim calcmode="lin" valueType="num">
                                      <p:cBhvr>
                                        <p:cTn id="32" dur="1000" fill="hold"/>
                                        <p:tgtEl>
                                          <p:spTgt spid="6146">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614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ubTitle" idx="4294967295"/>
          </p:nvPr>
        </p:nvSpPr>
        <p:spPr bwMode="auto">
          <a:xfrm>
            <a:off x="257175" y="241300"/>
            <a:ext cx="8582025" cy="59246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a:buFontTx/>
              <a:buNone/>
            </a:pPr>
            <a:r>
              <a:rPr lang="en-US" altLang="en-US" sz="2400" b="1" dirty="0"/>
              <a:t>How to Solve the Missing Shade of Blue Problem</a:t>
            </a:r>
          </a:p>
          <a:p>
            <a:pPr marL="0" indent="0">
              <a:buFontTx/>
              <a:buNone/>
            </a:pPr>
            <a:r>
              <a:rPr lang="en-US" altLang="en-US" sz="1850" dirty="0"/>
              <a:t>The problem can be solved by noting features of the </a:t>
            </a:r>
            <a:r>
              <a:rPr lang="en-US" altLang="en-US" sz="1850" b="1" dirty="0"/>
              <a:t>color spectrum </a:t>
            </a:r>
            <a:r>
              <a:rPr lang="en-US" altLang="en-US" sz="1850" dirty="0"/>
              <a:t>associated with shades of blue. This spectrum is a product of discerning </a:t>
            </a:r>
            <a:r>
              <a:rPr lang="en-US" altLang="en-US" sz="1850" i="1" dirty="0"/>
              <a:t>relations </a:t>
            </a:r>
            <a:r>
              <a:rPr lang="en-US" altLang="en-US" sz="1850" dirty="0"/>
              <a:t>among ideas of blue that arise </a:t>
            </a:r>
            <a:r>
              <a:rPr lang="en-US" altLang="en-US" sz="1850" i="1" dirty="0"/>
              <a:t>from impressions </a:t>
            </a:r>
            <a:r>
              <a:rPr lang="en-US" altLang="en-US" sz="1850" dirty="0"/>
              <a:t>that the mind </a:t>
            </a:r>
            <a:r>
              <a:rPr lang="en-US" altLang="en-US" sz="1850" i="1" dirty="0"/>
              <a:t>associates </a:t>
            </a:r>
            <a:r>
              <a:rPr lang="en-US" altLang="en-US" sz="1850" dirty="0"/>
              <a:t>with each other because they very closely resemble each other (see the following section on the Association Principle to see how that comes about). Because multiple experiences of various shades of blue come to be associated with each other, the mind is able to bring these associated ideas together and inspect them for sameness and difference. The </a:t>
            </a:r>
            <a:r>
              <a:rPr lang="en-US" altLang="en-US" sz="1850" i="1" dirty="0"/>
              <a:t>degrees of these differences, </a:t>
            </a:r>
            <a:r>
              <a:rPr lang="en-US" altLang="en-US" sz="1850" dirty="0"/>
              <a:t>and the apparent </a:t>
            </a:r>
            <a:r>
              <a:rPr lang="en-US" altLang="en-US" sz="1850" i="1" dirty="0"/>
              <a:t>sequence </a:t>
            </a:r>
            <a:r>
              <a:rPr lang="en-US" altLang="en-US" sz="1850" dirty="0"/>
              <a:t>from darker to lighter shades among ideas of blue </a:t>
            </a:r>
            <a:r>
              <a:rPr lang="en-US" altLang="en-US" sz="1850" b="1" dirty="0"/>
              <a:t>we already have</a:t>
            </a:r>
            <a:r>
              <a:rPr lang="en-US" altLang="en-US" sz="1850" dirty="0"/>
              <a:t>, allows us to create a conception of a </a:t>
            </a:r>
            <a:r>
              <a:rPr lang="en-US" altLang="en-US" sz="1850" i="1" dirty="0"/>
              <a:t>continuum of increasingly lighter blue shades. </a:t>
            </a:r>
            <a:r>
              <a:rPr lang="en-US" altLang="en-US" sz="1850" dirty="0"/>
              <a:t>Once we have that continuum firmly in mind, we can note places in the continuum where a shade </a:t>
            </a:r>
            <a:r>
              <a:rPr lang="en-US" altLang="en-US" sz="1850" i="1" dirty="0"/>
              <a:t>should be </a:t>
            </a:r>
            <a:r>
              <a:rPr lang="en-US" altLang="en-US" sz="1850" dirty="0"/>
              <a:t>but is </a:t>
            </a:r>
            <a:r>
              <a:rPr lang="en-US" altLang="en-US" sz="1850" b="1" dirty="0"/>
              <a:t>missing! </a:t>
            </a:r>
            <a:r>
              <a:rPr lang="en-US" altLang="en-US" sz="1850" dirty="0"/>
              <a:t>The idea of the Missing Shade of Blue is just the idea of that </a:t>
            </a:r>
            <a:r>
              <a:rPr lang="en-US" altLang="en-US" sz="1850" b="1" dirty="0"/>
              <a:t>missing shade. </a:t>
            </a:r>
            <a:r>
              <a:rPr lang="en-US" altLang="en-US" sz="1850" dirty="0"/>
              <a:t>It is not a completely empty idea, because it consists in the idea of </a:t>
            </a:r>
            <a:r>
              <a:rPr lang="en-US" altLang="en-US" sz="1850" b="1" dirty="0"/>
              <a:t>what would appear at that point in the continuum if we had ever had an impression of that shade. </a:t>
            </a:r>
          </a:p>
          <a:p>
            <a:pPr marL="0" indent="0">
              <a:buFontTx/>
              <a:buNone/>
            </a:pPr>
            <a:r>
              <a:rPr lang="en-US" altLang="en-US" sz="1900" dirty="0"/>
              <a:t>In other words, it is not empty because we </a:t>
            </a:r>
            <a:r>
              <a:rPr lang="en-US" altLang="en-US" sz="1900" i="1" dirty="0"/>
              <a:t>have </a:t>
            </a:r>
            <a:r>
              <a:rPr lang="en-US" altLang="en-US" sz="1900" dirty="0"/>
              <a:t>an idea of shades on </a:t>
            </a:r>
            <a:r>
              <a:rPr lang="en-US" altLang="en-US" sz="1900" i="1" dirty="0"/>
              <a:t>either side of it </a:t>
            </a:r>
            <a:r>
              <a:rPr lang="en-US" altLang="en-US" sz="1900" dirty="0"/>
              <a:t>in a </a:t>
            </a:r>
            <a:r>
              <a:rPr lang="en-US" altLang="en-US" sz="1900" i="1" dirty="0"/>
              <a:t>continuum </a:t>
            </a:r>
            <a:r>
              <a:rPr lang="en-US" altLang="en-US" sz="1900" dirty="0"/>
              <a:t>well-supported by originating impressions. Thus, CP is not violated. We don’t know </a:t>
            </a:r>
            <a:r>
              <a:rPr lang="en-US" altLang="en-US" sz="1900" i="1" dirty="0"/>
              <a:t>exactly how it would look, </a:t>
            </a:r>
            <a:r>
              <a:rPr lang="en-US" altLang="en-US" sz="1900" dirty="0"/>
              <a:t>but we know it would be lighter than what falls to its right, darker than what falls to its left!</a:t>
            </a:r>
          </a:p>
        </p:txBody>
      </p:sp>
    </p:spTree>
    <p:extLst>
      <p:ext uri="{BB962C8B-B14F-4D97-AF65-F5344CB8AC3E}">
        <p14:creationId xmlns:p14="http://schemas.microsoft.com/office/powerpoint/2010/main" val="43781097"/>
      </p:ext>
    </p:extLst>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 calcmode="lin" valueType="num">
                                      <p:cBhvr additive="base">
                                        <p:cTn id="7" dur="500" fill="hold"/>
                                        <p:tgtEl>
                                          <p:spTgt spid="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6">
                                            <p:txEl>
                                              <p:pRg st="1" end="1"/>
                                            </p:txEl>
                                          </p:spTgt>
                                        </p:tgtEl>
                                        <p:attrNameLst>
                                          <p:attrName>style.visibility</p:attrName>
                                        </p:attrNameLst>
                                      </p:cBhvr>
                                      <p:to>
                                        <p:strVal val="visible"/>
                                      </p:to>
                                    </p:set>
                                    <p:anim calcmode="lin" valueType="num">
                                      <p:cBhvr additive="base">
                                        <p:cTn id="11"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146">
                                            <p:txEl>
                                              <p:pRg st="2" end="2"/>
                                            </p:txEl>
                                          </p:spTgt>
                                        </p:tgtEl>
                                        <p:attrNameLst>
                                          <p:attrName>style.visibility</p:attrName>
                                        </p:attrNameLst>
                                      </p:cBhvr>
                                      <p:to>
                                        <p:strVal val="visible"/>
                                      </p:to>
                                    </p:set>
                                    <p:anim calcmode="lin" valueType="num">
                                      <p:cBhvr additive="base">
                                        <p:cTn id="15"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ubTitle" idx="4294967295"/>
          </p:nvPr>
        </p:nvSpPr>
        <p:spPr bwMode="auto">
          <a:xfrm>
            <a:off x="257175" y="241300"/>
            <a:ext cx="8582025" cy="593701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a:buFontTx/>
              <a:buNone/>
            </a:pPr>
            <a:r>
              <a:rPr lang="en-US" altLang="en-US" sz="2400" b="1"/>
              <a:t>Next </a:t>
            </a:r>
            <a:r>
              <a:rPr lang="en-US" altLang="en-US" sz="2400" b="1" dirty="0"/>
              <a:t>Innovation: Imagination and</a:t>
            </a:r>
            <a:endParaRPr lang="en-US" altLang="en-US" sz="2400" b="1" dirty="0">
              <a:solidFill>
                <a:srgbClr val="FF0000"/>
              </a:solidFill>
              <a:highlight>
                <a:srgbClr val="FFFF00"/>
              </a:highlight>
            </a:endParaRPr>
          </a:p>
          <a:p>
            <a:pPr marL="0" indent="0" algn="ctr">
              <a:buFontTx/>
              <a:buNone/>
            </a:pPr>
            <a:r>
              <a:rPr lang="en-US" altLang="en-US" sz="2400" b="1" dirty="0"/>
              <a:t>the Association Principle (AP)</a:t>
            </a:r>
          </a:p>
          <a:p>
            <a:pPr marL="0" indent="0">
              <a:buFontTx/>
              <a:buNone/>
            </a:pPr>
            <a:r>
              <a:rPr lang="en-US" altLang="en-US" sz="2400" dirty="0"/>
              <a:t>Imagination is the second mental faculty (besides memory) to make the formation of ideas we can use to form true beliefs possible. But what is it?</a:t>
            </a:r>
          </a:p>
          <a:p>
            <a:pPr marL="0" indent="0">
              <a:buFontTx/>
              <a:buNone/>
            </a:pPr>
            <a:r>
              <a:rPr lang="en-US" altLang="en-US" sz="2100" b="1" dirty="0"/>
              <a:t>Answer: the capacity to </a:t>
            </a:r>
            <a:r>
              <a:rPr lang="en-US" altLang="en-US" sz="2100" b="1" u="sng" dirty="0"/>
              <a:t>connect</a:t>
            </a:r>
            <a:r>
              <a:rPr lang="en-US" altLang="en-US" sz="2100" b="1" dirty="0"/>
              <a:t> impressions or their copies </a:t>
            </a:r>
            <a:r>
              <a:rPr lang="en-US" altLang="en-US" sz="2100" b="1" u="sng" dirty="0"/>
              <a:t>with each other</a:t>
            </a:r>
            <a:r>
              <a:rPr lang="en-US" altLang="en-US" sz="2100" b="1" dirty="0"/>
              <a:t>. The source of this capacity is the active (Invention) or passive (Association) power of the Imagination. </a:t>
            </a:r>
            <a:r>
              <a:rPr lang="en-US" altLang="en-US" sz="2100" dirty="0"/>
              <a:t>Unlike Descartes, for whom imagination could only </a:t>
            </a:r>
            <a:r>
              <a:rPr lang="en-US" altLang="en-US" sz="2100" i="1" dirty="0"/>
              <a:t>construct images from the adventitious ideas coming from sense perception, </a:t>
            </a:r>
            <a:r>
              <a:rPr lang="en-US" altLang="en-US" sz="2100" dirty="0"/>
              <a:t>Hume thought there had to be another, similar, but passive power that created links among impressions and/or ideas.</a:t>
            </a:r>
            <a:r>
              <a:rPr lang="en-US" altLang="en-US" sz="2100" b="1" dirty="0"/>
              <a:t> Without these ‘links’, all impressions and ideas would lack any relation to each other and that would make comparison among ideas impossible. More importantly, this would make </a:t>
            </a:r>
            <a:r>
              <a:rPr lang="en-US" altLang="en-US" sz="2100" b="1" i="1" dirty="0"/>
              <a:t>abstraction </a:t>
            </a:r>
            <a:r>
              <a:rPr lang="en-US" altLang="en-US" sz="2100" b="1" dirty="0"/>
              <a:t>impossible, thus eliminating the only source of </a:t>
            </a:r>
            <a:r>
              <a:rPr lang="en-US" altLang="en-US" sz="2100" b="1" i="1" dirty="0"/>
              <a:t>general ideas, </a:t>
            </a:r>
            <a:r>
              <a:rPr lang="en-US" altLang="en-US" sz="2100" b="1" dirty="0"/>
              <a:t>something that Locke’s theory fails to provide a sound basis for.</a:t>
            </a:r>
          </a:p>
        </p:txBody>
      </p:sp>
    </p:spTree>
    <p:extLst>
      <p:ext uri="{BB962C8B-B14F-4D97-AF65-F5344CB8AC3E}">
        <p14:creationId xmlns:p14="http://schemas.microsoft.com/office/powerpoint/2010/main" val="3593605632"/>
      </p:ext>
    </p:extLst>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 calcmode="lin" valueType="num">
                                      <p:cBhvr additive="base">
                                        <p:cTn id="7" dur="500" fill="hold"/>
                                        <p:tgtEl>
                                          <p:spTgt spid="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6">
                                            <p:txEl>
                                              <p:pRg st="1" end="1"/>
                                            </p:txEl>
                                          </p:spTgt>
                                        </p:tgtEl>
                                        <p:attrNameLst>
                                          <p:attrName>style.visibility</p:attrName>
                                        </p:attrNameLst>
                                      </p:cBhvr>
                                      <p:to>
                                        <p:strVal val="visible"/>
                                      </p:to>
                                    </p:set>
                                    <p:anim calcmode="lin" valueType="num">
                                      <p:cBhvr additive="base">
                                        <p:cTn id="11"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fade">
                                      <p:cBhvr>
                                        <p:cTn id="17" dur="1000"/>
                                        <p:tgtEl>
                                          <p:spTgt spid="6146">
                                            <p:txEl>
                                              <p:pRg st="2" end="2"/>
                                            </p:txEl>
                                          </p:spTgt>
                                        </p:tgtEl>
                                      </p:cBhvr>
                                    </p:animEffect>
                                    <p:anim calcmode="lin" valueType="num">
                                      <p:cBhvr>
                                        <p:cTn id="18" dur="1000" fill="hold"/>
                                        <p:tgtEl>
                                          <p:spTgt spid="614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14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146">
                                            <p:txEl>
                                              <p:pRg st="3" end="3"/>
                                            </p:txEl>
                                          </p:spTgt>
                                        </p:tgtEl>
                                        <p:attrNameLst>
                                          <p:attrName>style.visibility</p:attrName>
                                        </p:attrNameLst>
                                      </p:cBhvr>
                                      <p:to>
                                        <p:strVal val="visible"/>
                                      </p:to>
                                    </p:set>
                                    <p:animEffect transition="in" filter="fade">
                                      <p:cBhvr>
                                        <p:cTn id="24" dur="500"/>
                                        <p:tgtEl>
                                          <p:spTgt spid="61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idx="4294967295"/>
          </p:nvPr>
        </p:nvSpPr>
        <p:spPr bwMode="auto">
          <a:xfrm>
            <a:off x="299192" y="0"/>
            <a:ext cx="8675688" cy="8617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2800" b="1" dirty="0">
                <a:solidFill>
                  <a:srgbClr val="FFFFFF"/>
                </a:solidFill>
                <a:latin typeface="Times New Roman" panose="02020603050405020304" pitchFamily="18" charset="0"/>
              </a:rPr>
              <a:t>How the Passive Imagination</a:t>
            </a:r>
            <a:br>
              <a:rPr lang="en-US" altLang="en-US" sz="2800" b="1" dirty="0">
                <a:solidFill>
                  <a:srgbClr val="FFFFFF"/>
                </a:solidFill>
                <a:latin typeface="Times New Roman" panose="02020603050405020304" pitchFamily="18" charset="0"/>
              </a:rPr>
            </a:br>
            <a:r>
              <a:rPr lang="en-US" altLang="en-US" sz="2800" b="1" dirty="0">
                <a:solidFill>
                  <a:srgbClr val="FFFFFF"/>
                </a:solidFill>
                <a:latin typeface="Times New Roman" panose="02020603050405020304" pitchFamily="18" charset="0"/>
              </a:rPr>
              <a:t>Creates ‘Thought Links’ Among Ideas</a:t>
            </a:r>
          </a:p>
        </p:txBody>
      </p:sp>
      <p:sp>
        <p:nvSpPr>
          <p:cNvPr id="8195" name="Text Box 7"/>
          <p:cNvSpPr txBox="1">
            <a:spLocks noChangeArrowheads="1"/>
          </p:cNvSpPr>
          <p:nvPr/>
        </p:nvSpPr>
        <p:spPr bwMode="auto">
          <a:xfrm>
            <a:off x="205530" y="1090477"/>
            <a:ext cx="8863012"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a:defRPr>
                <a:solidFill>
                  <a:schemeClr val="tx1"/>
                </a:solidFill>
                <a:latin typeface="Arial" panose="020B0604020202020204" pitchFamily="34" charset="0"/>
              </a:defRPr>
            </a:lvl1pPr>
            <a:lvl2pPr marL="742950" indent="-285750" defTabSz="381000">
              <a:defRPr>
                <a:solidFill>
                  <a:schemeClr val="tx1"/>
                </a:solidFill>
                <a:latin typeface="Arial" panose="020B0604020202020204" pitchFamily="34" charset="0"/>
              </a:defRPr>
            </a:lvl2pPr>
            <a:lvl3pPr marL="1143000" indent="-228600" defTabSz="381000">
              <a:defRPr>
                <a:solidFill>
                  <a:schemeClr val="tx1"/>
                </a:solidFill>
                <a:latin typeface="Arial" panose="020B0604020202020204" pitchFamily="34" charset="0"/>
              </a:defRPr>
            </a:lvl3pPr>
            <a:lvl4pPr marL="1600200" indent="-228600" defTabSz="381000">
              <a:defRPr>
                <a:solidFill>
                  <a:schemeClr val="tx1"/>
                </a:solidFill>
                <a:latin typeface="Arial" panose="020B0604020202020204" pitchFamily="34" charset="0"/>
              </a:defRPr>
            </a:lvl4pPr>
            <a:lvl5pPr marL="2057400" indent="-228600" defTabSz="38100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latin typeface="Times New Roman" panose="02020603050405020304" pitchFamily="18" charset="0"/>
              </a:rPr>
              <a:t>On Hume’s theory of association, the passive imagination creates associations (=‘easy transitions in thought’) among incoming impressions, or between incoming impressions and ideas already in memory, or between ideas in memory, according to the following rule:</a:t>
            </a:r>
          </a:p>
          <a:p>
            <a:pPr>
              <a:spcBef>
                <a:spcPts val="1200"/>
              </a:spcBef>
            </a:pPr>
            <a:r>
              <a:rPr lang="en-US" altLang="en-US" sz="2400" dirty="0">
                <a:solidFill>
                  <a:srgbClr val="FFFFFF"/>
                </a:solidFill>
                <a:latin typeface="Times New Roman" panose="02020603050405020304" pitchFamily="18" charset="0"/>
              </a:rPr>
              <a:t>An association between ideas is created if originating impressions arise</a:t>
            </a:r>
          </a:p>
          <a:p>
            <a:pPr marL="514350" indent="-514350">
              <a:spcBef>
                <a:spcPts val="600"/>
              </a:spcBef>
              <a:buAutoNum type="alphaLcParenR"/>
            </a:pPr>
            <a:r>
              <a:rPr lang="en-US" altLang="en-US" sz="2400" dirty="0">
                <a:solidFill>
                  <a:srgbClr val="FFFFFF"/>
                </a:solidFill>
                <a:latin typeface="Times New Roman" panose="02020603050405020304" pitchFamily="18" charset="0"/>
              </a:rPr>
              <a:t>close together in time,</a:t>
            </a:r>
          </a:p>
          <a:p>
            <a:pPr marL="514350" indent="-514350">
              <a:spcBef>
                <a:spcPts val="0"/>
              </a:spcBef>
              <a:buAutoNum type="alphaLcParenR"/>
            </a:pPr>
            <a:r>
              <a:rPr lang="en-US" altLang="en-US" sz="2400" dirty="0">
                <a:solidFill>
                  <a:srgbClr val="FFFFFF"/>
                </a:solidFill>
                <a:latin typeface="Times New Roman" panose="02020603050405020304" pitchFamily="18" charset="0"/>
              </a:rPr>
              <a:t>b) close together in space,</a:t>
            </a:r>
          </a:p>
          <a:p>
            <a:pPr marL="514350" indent="-514350">
              <a:spcBef>
                <a:spcPts val="0"/>
              </a:spcBef>
              <a:buAutoNum type="alphaLcParenR"/>
            </a:pPr>
            <a:r>
              <a:rPr lang="en-US" altLang="en-US" sz="2400" dirty="0">
                <a:solidFill>
                  <a:srgbClr val="FFFFFF"/>
                </a:solidFill>
                <a:latin typeface="Times New Roman" panose="02020603050405020304" pitchFamily="18" charset="0"/>
              </a:rPr>
              <a:t>c) resemble each other, and/or</a:t>
            </a:r>
          </a:p>
          <a:p>
            <a:pPr marL="514350" indent="-514350">
              <a:spcBef>
                <a:spcPts val="0"/>
              </a:spcBef>
              <a:buAutoNum type="alphaLcParenR"/>
            </a:pPr>
            <a:r>
              <a:rPr lang="en-US" altLang="en-US" sz="2400" dirty="0">
                <a:solidFill>
                  <a:srgbClr val="FFFFFF"/>
                </a:solidFill>
                <a:latin typeface="Times New Roman" panose="02020603050405020304" pitchFamily="18" charset="0"/>
              </a:rPr>
              <a:t>d) are constantly conjoined in repeated sensory experiences</a:t>
            </a:r>
          </a:p>
          <a:p>
            <a:pPr>
              <a:spcBef>
                <a:spcPts val="600"/>
              </a:spcBef>
            </a:pPr>
            <a:r>
              <a:rPr lang="en-US" altLang="en-US" sz="2400" i="1" dirty="0">
                <a:solidFill>
                  <a:srgbClr val="FFFFFF"/>
                </a:solidFill>
                <a:latin typeface="Times New Roman" panose="02020603050405020304" pitchFamily="18" charset="0"/>
              </a:rPr>
              <a:t>Each one of these </a:t>
            </a:r>
            <a:r>
              <a:rPr lang="en-US" altLang="en-US" sz="2400" dirty="0">
                <a:solidFill>
                  <a:srgbClr val="FFFFFF"/>
                </a:solidFill>
                <a:latin typeface="Times New Roman" panose="02020603050405020304" pitchFamily="18" charset="0"/>
              </a:rPr>
              <a:t>attributes stimulates the passive imagination to link impressions as stored in memory. If two of these are satisfied, the link is </a:t>
            </a:r>
            <a:r>
              <a:rPr lang="en-US" altLang="en-US" sz="2400" i="1" dirty="0">
                <a:solidFill>
                  <a:srgbClr val="FFFFFF"/>
                </a:solidFill>
                <a:latin typeface="Times New Roman" panose="02020603050405020304" pitchFamily="18" charset="0"/>
              </a:rPr>
              <a:t>twice as strong</a:t>
            </a:r>
            <a:r>
              <a:rPr lang="en-US" altLang="en-US" sz="2400" dirty="0">
                <a:solidFill>
                  <a:srgbClr val="FFFFFF"/>
                </a:solidFill>
                <a:latin typeface="Times New Roman" panose="02020603050405020304" pitchFamily="18" charset="0"/>
              </a:rPr>
              <a:t>. If three, </a:t>
            </a:r>
            <a:r>
              <a:rPr lang="en-US" altLang="en-US" sz="2400" i="1" dirty="0">
                <a:solidFill>
                  <a:srgbClr val="FFFFFF"/>
                </a:solidFill>
                <a:latin typeface="Times New Roman" panose="02020603050405020304" pitchFamily="18" charset="0"/>
              </a:rPr>
              <a:t>three times as strong, </a:t>
            </a:r>
            <a:r>
              <a:rPr lang="en-US" altLang="en-US" sz="2400" dirty="0">
                <a:solidFill>
                  <a:srgbClr val="FFFFFF"/>
                </a:solidFill>
                <a:latin typeface="Times New Roman" panose="02020603050405020304" pitchFamily="18" charset="0"/>
              </a:rPr>
              <a:t>and if constantly conjoined in experience, </a:t>
            </a:r>
            <a:r>
              <a:rPr lang="en-US" altLang="en-US" sz="2400" b="1" dirty="0">
                <a:solidFill>
                  <a:srgbClr val="FFFFFF"/>
                </a:solidFill>
                <a:latin typeface="Times New Roman" panose="02020603050405020304" pitchFamily="18" charset="0"/>
              </a:rPr>
              <a:t>stronger still.</a:t>
            </a:r>
          </a:p>
        </p:txBody>
      </p:sp>
      <p:sp>
        <p:nvSpPr>
          <p:cNvPr id="8196" name="Freeform 4"/>
          <p:cNvSpPr>
            <a:spLocks noChangeArrowheads="1"/>
          </p:cNvSpPr>
          <p:nvPr/>
        </p:nvSpPr>
        <p:spPr bwMode="auto">
          <a:xfrm>
            <a:off x="220910" y="990600"/>
            <a:ext cx="8675688" cy="61913"/>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7" name="Freeform 5"/>
          <p:cNvSpPr>
            <a:spLocks noChangeArrowheads="1"/>
          </p:cNvSpPr>
          <p:nvPr/>
        </p:nvSpPr>
        <p:spPr bwMode="auto">
          <a:xfrm>
            <a:off x="228600" y="914400"/>
            <a:ext cx="8675688" cy="76200"/>
          </a:xfrm>
          <a:custGeom>
            <a:avLst/>
            <a:gdLst>
              <a:gd name="T0" fmla="*/ 0 w 5465"/>
              <a:gd name="T1" fmla="*/ 2147483646 h 44"/>
              <a:gd name="T2" fmla="*/ 0 w 5465"/>
              <a:gd name="T3" fmla="*/ 0 h 44"/>
              <a:gd name="T4" fmla="*/ 2147483646 w 5465"/>
              <a:gd name="T5" fmla="*/ 0 h 44"/>
              <a:gd name="T6" fmla="*/ 2147483646 w 5465"/>
              <a:gd name="T7" fmla="*/ 2147483646 h 44"/>
              <a:gd name="T8" fmla="*/ 2147483646 w 5465"/>
              <a:gd name="T9" fmla="*/ 2147483646 h 44"/>
              <a:gd name="T10" fmla="*/ 2147483646 w 5465"/>
              <a:gd name="T11" fmla="*/ 2147483646 h 44"/>
              <a:gd name="T12" fmla="*/ 0 w 5465"/>
              <a:gd name="T13" fmla="*/ 2147483646 h 44"/>
              <a:gd name="T14" fmla="*/ 0 60000 65536"/>
              <a:gd name="T15" fmla="*/ 0 60000 65536"/>
              <a:gd name="T16" fmla="*/ 0 60000 65536"/>
              <a:gd name="T17" fmla="*/ 0 60000 65536"/>
              <a:gd name="T18" fmla="*/ 0 60000 65536"/>
              <a:gd name="T19" fmla="*/ 0 60000 65536"/>
              <a:gd name="T20" fmla="*/ 0 60000 65536"/>
              <a:gd name="T21" fmla="*/ 0 w 5465"/>
              <a:gd name="T22" fmla="*/ 0 h 44"/>
              <a:gd name="T23" fmla="*/ 5465 w 546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1000"/>
                                        <p:tgtEl>
                                          <p:spTgt spid="8194"/>
                                        </p:tgtEl>
                                      </p:cBhvr>
                                    </p:animEffect>
                                    <p:anim calcmode="lin" valueType="num">
                                      <p:cBhvr>
                                        <p:cTn id="8" dur="1000" fill="hold"/>
                                        <p:tgtEl>
                                          <p:spTgt spid="8194"/>
                                        </p:tgtEl>
                                        <p:attrNameLst>
                                          <p:attrName>ppt_x</p:attrName>
                                        </p:attrNameLst>
                                      </p:cBhvr>
                                      <p:tavLst>
                                        <p:tav tm="0">
                                          <p:val>
                                            <p:strVal val="#ppt_x"/>
                                          </p:val>
                                        </p:tav>
                                        <p:tav tm="100000">
                                          <p:val>
                                            <p:strVal val="#ppt_x"/>
                                          </p:val>
                                        </p:tav>
                                      </p:tavLst>
                                    </p:anim>
                                    <p:anim calcmode="lin" valueType="num">
                                      <p:cBhvr>
                                        <p:cTn id="9"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195">
                                            <p:txEl>
                                              <p:pRg st="0" end="0"/>
                                            </p:txEl>
                                          </p:spTgt>
                                        </p:tgtEl>
                                        <p:attrNameLst>
                                          <p:attrName>style.visibility</p:attrName>
                                        </p:attrNameLst>
                                      </p:cBhvr>
                                      <p:to>
                                        <p:strVal val="visible"/>
                                      </p:to>
                                    </p:set>
                                    <p:anim calcmode="lin" valueType="num">
                                      <p:cBhvr additive="base">
                                        <p:cTn id="14"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8195">
                                            <p:txEl>
                                              <p:pRg st="1" end="1"/>
                                            </p:txEl>
                                          </p:spTgt>
                                        </p:tgtEl>
                                        <p:attrNameLst>
                                          <p:attrName>style.visibility</p:attrName>
                                        </p:attrNameLst>
                                      </p:cBhvr>
                                      <p:to>
                                        <p:strVal val="visible"/>
                                      </p:to>
                                    </p:set>
                                    <p:animEffect transition="in" filter="fade">
                                      <p:cBhvr>
                                        <p:cTn id="20" dur="500"/>
                                        <p:tgtEl>
                                          <p:spTgt spid="819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Effect transition="in" filter="fade">
                                      <p:cBhvr>
                                        <p:cTn id="25" dur="500"/>
                                        <p:tgtEl>
                                          <p:spTgt spid="819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8195">
                                            <p:txEl>
                                              <p:pRg st="3" end="3"/>
                                            </p:txEl>
                                          </p:spTgt>
                                        </p:tgtEl>
                                        <p:attrNameLst>
                                          <p:attrName>style.visibility</p:attrName>
                                        </p:attrNameLst>
                                      </p:cBhvr>
                                      <p:to>
                                        <p:strVal val="visible"/>
                                      </p:to>
                                    </p:set>
                                    <p:animEffect transition="in" filter="fade">
                                      <p:cBhvr>
                                        <p:cTn id="30" dur="500"/>
                                        <p:tgtEl>
                                          <p:spTgt spid="819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8195">
                                            <p:txEl>
                                              <p:pRg st="4" end="4"/>
                                            </p:txEl>
                                          </p:spTgt>
                                        </p:tgtEl>
                                        <p:attrNameLst>
                                          <p:attrName>style.visibility</p:attrName>
                                        </p:attrNameLst>
                                      </p:cBhvr>
                                      <p:to>
                                        <p:strVal val="visible"/>
                                      </p:to>
                                    </p:set>
                                    <p:animEffect transition="in" filter="fade">
                                      <p:cBhvr>
                                        <p:cTn id="35" dur="500"/>
                                        <p:tgtEl>
                                          <p:spTgt spid="819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8195">
                                            <p:txEl>
                                              <p:pRg st="5" end="5"/>
                                            </p:txEl>
                                          </p:spTgt>
                                        </p:tgtEl>
                                        <p:attrNameLst>
                                          <p:attrName>style.visibility</p:attrName>
                                        </p:attrNameLst>
                                      </p:cBhvr>
                                      <p:to>
                                        <p:strVal val="visible"/>
                                      </p:to>
                                    </p:set>
                                    <p:animEffect transition="in" filter="fade">
                                      <p:cBhvr>
                                        <p:cTn id="40" dur="500"/>
                                        <p:tgtEl>
                                          <p:spTgt spid="819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8195">
                                            <p:txEl>
                                              <p:pRg st="6" end="6"/>
                                            </p:txEl>
                                          </p:spTgt>
                                        </p:tgtEl>
                                        <p:attrNameLst>
                                          <p:attrName>style.visibility</p:attrName>
                                        </p:attrNameLst>
                                      </p:cBhvr>
                                      <p:to>
                                        <p:strVal val="visible"/>
                                      </p:to>
                                    </p:set>
                                    <p:animEffect transition="in" filter="fade">
                                      <p:cBhvr>
                                        <p:cTn id="45"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otalTime>6384</TotalTime>
  <Words>1560</Words>
  <Application>Microsoft Office PowerPoint</Application>
  <PresentationFormat>On-screen Show (4:3)</PresentationFormat>
  <Paragraphs>62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Hume</vt:lpstr>
      <vt:lpstr>Comparing the Two Empiricists</vt:lpstr>
      <vt:lpstr>Pure Phenomenology</vt:lpstr>
      <vt:lpstr>PowerPoint Presentation</vt:lpstr>
      <vt:lpstr>PowerPoint Presentation</vt:lpstr>
      <vt:lpstr>PowerPoint Presentation</vt:lpstr>
      <vt:lpstr>PowerPoint Presentation</vt:lpstr>
      <vt:lpstr>PowerPoint Presentation</vt:lpstr>
      <vt:lpstr>How the Passive Imagination Creates ‘Thought Links’ Among Ideas</vt:lpstr>
      <vt:lpstr>Consequences of the Association Principle</vt:lpstr>
      <vt:lpstr>Upshot: Thru Association the Mind is “Spreading” over the world of phenomena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Meditation Two</dc:title>
  <dc:creator>Jason Potter</dc:creator>
  <cp:lastModifiedBy>Jason Potter</cp:lastModifiedBy>
  <cp:revision>67</cp:revision>
  <dcterms:modified xsi:type="dcterms:W3CDTF">2024-09-06T18:52:38Z</dcterms:modified>
</cp:coreProperties>
</file>